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8" y="-115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23/01/2019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5960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23/01/2019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5771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23/01/2019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0723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23/01/2019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951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23/01/2019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3505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23/01/2019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7925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23/01/2019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7919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23/01/2019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908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23/01/2019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87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23/01/2019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5100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23/01/2019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5038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0E8B8-7308-8745-9DC6-10DEF26956B7}" type="datetimeFigureOut">
              <a:rPr lang="it-IT" smtClean="0"/>
              <a:pPr/>
              <a:t>23/01/2019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E8BA-EC27-2540-B766-D27FE94E97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9153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021179"/>
            <a:ext cx="7772400" cy="1363871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Raccomandazioni per l’Utilizzo del Laser nel Distretto Coronarico 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385050"/>
            <a:ext cx="6400800" cy="1314450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CLS </a:t>
            </a:r>
            <a:r>
              <a:rPr lang="it-IT" dirty="0" err="1" smtClean="0"/>
              <a:t>Working</a:t>
            </a:r>
            <a:r>
              <a:rPr lang="it-IT" dirty="0" smtClean="0"/>
              <a:t> Group:</a:t>
            </a:r>
          </a:p>
          <a:p>
            <a:r>
              <a:rPr lang="it-IT" dirty="0" smtClean="0"/>
              <a:t>V. Ambrosini, P. Armigliato, M. Balbi,                  G. Bernardi, M. Contarini, A. </a:t>
            </a:r>
            <a:r>
              <a:rPr lang="it-IT" dirty="0" err="1" smtClean="0"/>
              <a:t>Mucaj</a:t>
            </a:r>
            <a:r>
              <a:rPr lang="it-IT" dirty="0" smtClean="0"/>
              <a:t>, C. </a:t>
            </a:r>
            <a:r>
              <a:rPr lang="it-IT" dirty="0" err="1" smtClean="0"/>
              <a:t>Tumscitz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434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15479"/>
            <a:ext cx="7772400" cy="1630117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6181841" y="4772808"/>
            <a:ext cx="2444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</a:rPr>
              <a:t>Vers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. 01 del 31.12.2018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5794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it-IT" sz="1800" b="1" u="sng" dirty="0" smtClean="0"/>
              <a:t>SI CONSIGLIA</a:t>
            </a:r>
            <a:r>
              <a:rPr lang="it-IT" sz="1800" dirty="0" smtClean="0"/>
              <a:t>:</a:t>
            </a:r>
          </a:p>
          <a:p>
            <a:pPr marL="0" lvl="0" indent="0" algn="just">
              <a:buNone/>
            </a:pPr>
            <a:endParaRPr lang="it-IT" sz="1800" dirty="0" smtClean="0"/>
          </a:p>
          <a:p>
            <a:pPr algn="just"/>
            <a:r>
              <a:rPr lang="it-IT" sz="1800" b="1" u="sng" dirty="0" smtClean="0"/>
              <a:t>Lavaggio </a:t>
            </a:r>
            <a:r>
              <a:rPr lang="it-IT" sz="1800" b="1" u="sng" dirty="0"/>
              <a:t>con fisiologica in </a:t>
            </a:r>
            <a:r>
              <a:rPr lang="it-IT" sz="1800" b="1" u="sng" dirty="0" smtClean="0"/>
              <a:t>continuo</a:t>
            </a:r>
            <a:r>
              <a:rPr lang="it-IT" sz="1800" dirty="0" smtClean="0"/>
              <a:t>  </a:t>
            </a:r>
          </a:p>
          <a:p>
            <a:pPr algn="just"/>
            <a:r>
              <a:rPr lang="it-IT" sz="1800" dirty="0" smtClean="0"/>
              <a:t>Energia  </a:t>
            </a:r>
            <a:r>
              <a:rPr lang="it-IT" sz="1800" dirty="0" err="1"/>
              <a:t>F</a:t>
            </a:r>
            <a:r>
              <a:rPr lang="it-IT" sz="1800" dirty="0"/>
              <a:t>/</a:t>
            </a:r>
            <a:r>
              <a:rPr lang="it-IT" sz="1800" dirty="0" err="1"/>
              <a:t>R</a:t>
            </a:r>
            <a:r>
              <a:rPr lang="it-IT" sz="1800" dirty="0"/>
              <a:t> = 60/60 → 80/80 </a:t>
            </a:r>
          </a:p>
          <a:p>
            <a:pPr algn="just"/>
            <a:r>
              <a:rPr lang="it-IT" sz="1800" b="1" dirty="0" smtClean="0"/>
              <a:t>Sonda </a:t>
            </a:r>
            <a:r>
              <a:rPr lang="it-IT" sz="1800" b="1" dirty="0"/>
              <a:t>consigliata 0.9 mm e/o 1.4 mm </a:t>
            </a:r>
          </a:p>
          <a:p>
            <a:pPr marL="0" lvl="0" indent="0" algn="just">
              <a:buNone/>
            </a:pPr>
            <a:endParaRPr lang="it-IT" sz="1800" dirty="0"/>
          </a:p>
          <a:p>
            <a:pPr marL="0" lvl="0" indent="0" algn="just">
              <a:buNone/>
            </a:pPr>
            <a:endParaRPr lang="it-IT" sz="1800" dirty="0"/>
          </a:p>
          <a:p>
            <a:pPr marL="0" lvl="0" indent="0" algn="just">
              <a:buNone/>
            </a:pPr>
            <a:endParaRPr lang="it-IT" sz="1800" dirty="0" smtClean="0"/>
          </a:p>
          <a:p>
            <a:pPr marL="0" lvl="0" indent="0" algn="just">
              <a:buNone/>
            </a:pPr>
            <a:r>
              <a:rPr lang="it-IT" sz="1800" dirty="0"/>
              <a:t> </a:t>
            </a:r>
          </a:p>
          <a:p>
            <a:pPr lvl="0" algn="just"/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Per il Trattamento di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TROMBO-DISSOLUZIONE IMA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690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8"/>
            <a:ext cx="8229600" cy="368403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2200" dirty="0" smtClean="0"/>
              <a:t>1 ) L’uso </a:t>
            </a:r>
            <a:r>
              <a:rPr lang="it-IT" sz="2200" dirty="0"/>
              <a:t>del LASER con soluzione salina prevalente e sangue esalta </a:t>
            </a:r>
            <a:endParaRPr lang="it-IT" sz="2200" dirty="0" smtClean="0"/>
          </a:p>
          <a:p>
            <a:pPr marL="0" indent="0">
              <a:buNone/>
            </a:pPr>
            <a:r>
              <a:rPr lang="it-IT" sz="2200" dirty="0"/>
              <a:t> </a:t>
            </a:r>
            <a:r>
              <a:rPr lang="it-IT" sz="2200" dirty="0" smtClean="0"/>
              <a:t>     l’</a:t>
            </a:r>
            <a:r>
              <a:rPr lang="it-IT" sz="2200" b="1" u="sng" dirty="0" smtClean="0"/>
              <a:t>effetto </a:t>
            </a:r>
            <a:r>
              <a:rPr lang="it-IT" sz="2200" b="1" u="sng" dirty="0"/>
              <a:t>fototermico</a:t>
            </a:r>
            <a:r>
              <a:rPr lang="it-IT" sz="2200" dirty="0"/>
              <a:t>: vaporizzazione del trombo fresco.</a:t>
            </a:r>
          </a:p>
          <a:p>
            <a:pPr marL="0" indent="0">
              <a:buNone/>
            </a:pPr>
            <a:r>
              <a:rPr lang="it-IT" sz="2200" dirty="0"/>
              <a:t> </a:t>
            </a:r>
          </a:p>
          <a:p>
            <a:pPr marL="0" indent="0">
              <a:buNone/>
            </a:pPr>
            <a:r>
              <a:rPr lang="it-IT" sz="2200" dirty="0"/>
              <a:t>2</a:t>
            </a:r>
            <a:r>
              <a:rPr lang="it-IT" sz="2200" dirty="0" smtClean="0"/>
              <a:t>) L’uso </a:t>
            </a:r>
            <a:r>
              <a:rPr lang="it-IT" sz="2200" dirty="0"/>
              <a:t>del LASER con soluzione salina e sangue prevalente esalta </a:t>
            </a:r>
            <a:endParaRPr lang="it-IT" sz="2200" dirty="0" smtClean="0"/>
          </a:p>
          <a:p>
            <a:pPr marL="0" indent="0">
              <a:buNone/>
            </a:pPr>
            <a:r>
              <a:rPr lang="it-IT" sz="2200" dirty="0" smtClean="0"/>
              <a:t>     l’</a:t>
            </a:r>
            <a:r>
              <a:rPr lang="it-IT" sz="2200" b="1" u="sng" dirty="0" smtClean="0"/>
              <a:t>effetto </a:t>
            </a:r>
            <a:r>
              <a:rPr lang="it-IT" sz="2200" b="1" u="sng" dirty="0"/>
              <a:t>fotochimico</a:t>
            </a:r>
            <a:r>
              <a:rPr lang="it-IT" sz="2200" dirty="0"/>
              <a:t>:  rottura dei ponti molecolari nelle placche a composizione </a:t>
            </a:r>
            <a:r>
              <a:rPr lang="it-IT" sz="2200" dirty="0" smtClean="0"/>
              <a:t>mista, </a:t>
            </a:r>
          </a:p>
          <a:p>
            <a:pPr marL="0" indent="0">
              <a:buNone/>
            </a:pPr>
            <a:r>
              <a:rPr lang="it-IT" sz="2200" dirty="0" smtClean="0"/>
              <a:t>     </a:t>
            </a:r>
            <a:r>
              <a:rPr lang="it-IT" sz="2200" dirty="0" err="1" smtClean="0"/>
              <a:t>fibrocalcifica</a:t>
            </a:r>
            <a:r>
              <a:rPr lang="it-IT" sz="2200" dirty="0" smtClean="0"/>
              <a:t> </a:t>
            </a:r>
            <a:r>
              <a:rPr lang="it-IT" sz="2200" dirty="0"/>
              <a:t>e attiva </a:t>
            </a:r>
            <a:r>
              <a:rPr lang="it-IT" sz="2200" b="1" u="sng" dirty="0"/>
              <a:t>l’effetto ONDA D’URTO SONORA </a:t>
            </a:r>
            <a:r>
              <a:rPr lang="it-IT" sz="2200" dirty="0"/>
              <a:t>che amplifica la rottura del calcio</a:t>
            </a:r>
            <a:r>
              <a:rPr lang="it-IT" sz="2200" u="sng" dirty="0"/>
              <a:t>.</a:t>
            </a:r>
          </a:p>
          <a:p>
            <a:pPr marL="0" indent="0">
              <a:buNone/>
            </a:pPr>
            <a:r>
              <a:rPr lang="it-IT" sz="2200" dirty="0"/>
              <a:t> </a:t>
            </a:r>
          </a:p>
          <a:p>
            <a:pPr marL="0" indent="0">
              <a:buNone/>
            </a:pPr>
            <a:r>
              <a:rPr lang="it-IT" sz="2200" dirty="0"/>
              <a:t>3</a:t>
            </a:r>
            <a:r>
              <a:rPr lang="it-IT" sz="2200" dirty="0" smtClean="0"/>
              <a:t>) L’uso </a:t>
            </a:r>
            <a:r>
              <a:rPr lang="it-IT" sz="2200" dirty="0"/>
              <a:t>del LASER </a:t>
            </a:r>
            <a:r>
              <a:rPr lang="it-IT" sz="2200" b="1" u="sng" dirty="0"/>
              <a:t>con </a:t>
            </a:r>
            <a:r>
              <a:rPr lang="it-IT" sz="2200" b="1" u="sng" dirty="0" err="1"/>
              <a:t>sangue+m.d.c</a:t>
            </a:r>
            <a:r>
              <a:rPr lang="it-IT" sz="2200" dirty="0"/>
              <a:t>. esalta l’ </a:t>
            </a:r>
            <a:r>
              <a:rPr lang="it-IT" sz="2200" b="1" u="sng" dirty="0"/>
              <a:t>effetto fotomeccanico</a:t>
            </a:r>
            <a:r>
              <a:rPr lang="it-IT" sz="2200" dirty="0"/>
              <a:t> con creazione </a:t>
            </a:r>
            <a:r>
              <a:rPr lang="it-IT" sz="2200" dirty="0" smtClean="0"/>
              <a:t>di</a:t>
            </a:r>
          </a:p>
          <a:p>
            <a:pPr marL="0" indent="0">
              <a:buNone/>
            </a:pPr>
            <a:r>
              <a:rPr lang="it-IT" sz="2200" dirty="0" smtClean="0"/>
              <a:t>     energia </a:t>
            </a:r>
            <a:r>
              <a:rPr lang="it-IT" sz="2200" dirty="0"/>
              <a:t>cinetica e relativa rottura dei legami tra molecole più resistenti ed </a:t>
            </a:r>
            <a:r>
              <a:rPr lang="it-IT" sz="2200" b="1" u="sng" dirty="0"/>
              <a:t>a seconda della quantità di </a:t>
            </a:r>
            <a:r>
              <a:rPr lang="it-IT" sz="2200" b="1" u="sng" dirty="0" smtClean="0"/>
              <a:t>   </a:t>
            </a:r>
          </a:p>
          <a:p>
            <a:pPr marL="0" indent="0">
              <a:buNone/>
            </a:pPr>
            <a:r>
              <a:rPr lang="it-IT" sz="2200" b="1" dirty="0"/>
              <a:t> </a:t>
            </a:r>
            <a:r>
              <a:rPr lang="it-IT" sz="2200" b="1" dirty="0" smtClean="0"/>
              <a:t>    </a:t>
            </a:r>
            <a:r>
              <a:rPr lang="it-IT" sz="2200" b="1" u="sng" dirty="0" smtClean="0"/>
              <a:t>mezzo </a:t>
            </a:r>
            <a:r>
              <a:rPr lang="it-IT" sz="2200" b="1" u="sng" dirty="0"/>
              <a:t>di contrasto usata massimizza l’effetto ONDA D’URTO SONORA </a:t>
            </a:r>
            <a:r>
              <a:rPr lang="it-IT" sz="2200" dirty="0"/>
              <a:t>(vedi placche </a:t>
            </a:r>
            <a:r>
              <a:rPr lang="it-IT" sz="2200" dirty="0" err="1"/>
              <a:t>ipercalcifiche</a:t>
            </a:r>
            <a:r>
              <a:rPr lang="it-IT" sz="2200" dirty="0"/>
              <a:t> che </a:t>
            </a:r>
            <a:r>
              <a:rPr lang="it-IT" sz="2200" dirty="0" smtClean="0"/>
              <a:t>  </a:t>
            </a:r>
          </a:p>
          <a:p>
            <a:pPr marL="0" indent="0">
              <a:buNone/>
            </a:pPr>
            <a:r>
              <a:rPr lang="it-IT" sz="2200" dirty="0"/>
              <a:t> </a:t>
            </a:r>
            <a:r>
              <a:rPr lang="it-IT" sz="2200" dirty="0" smtClean="0"/>
              <a:t>    impediscono </a:t>
            </a:r>
            <a:r>
              <a:rPr lang="it-IT" sz="2200" dirty="0"/>
              <a:t>la perfetta espansione degli </a:t>
            </a:r>
            <a:r>
              <a:rPr lang="it-IT" sz="2200" dirty="0" err="1" smtClean="0"/>
              <a:t>stent</a:t>
            </a:r>
            <a:r>
              <a:rPr lang="it-IT" sz="2200" dirty="0" smtClean="0"/>
              <a:t> </a:t>
            </a:r>
            <a:r>
              <a:rPr lang="it-IT" sz="2200" u="sng" dirty="0"/>
              <a:t>o placche severamente </a:t>
            </a:r>
            <a:r>
              <a:rPr lang="it-IT" sz="2200" u="sng" dirty="0" err="1"/>
              <a:t>calcifiche</a:t>
            </a:r>
            <a:r>
              <a:rPr lang="it-IT" sz="2200" dirty="0"/>
              <a:t>).</a:t>
            </a:r>
          </a:p>
          <a:p>
            <a:pPr marL="0" indent="0">
              <a:buNone/>
            </a:pPr>
            <a:r>
              <a:rPr lang="it-IT" sz="2200" dirty="0"/>
              <a:t> </a:t>
            </a:r>
          </a:p>
          <a:p>
            <a:pPr marL="0" indent="0">
              <a:buNone/>
            </a:pPr>
            <a:r>
              <a:rPr lang="it-IT" sz="2200" dirty="0"/>
              <a:t>4</a:t>
            </a:r>
            <a:r>
              <a:rPr lang="it-IT" sz="2200" dirty="0" smtClean="0"/>
              <a:t>) Tutte </a:t>
            </a:r>
            <a:r>
              <a:rPr lang="it-IT" sz="2200" dirty="0"/>
              <a:t>le sonde e le energie usate determinano </a:t>
            </a:r>
            <a:r>
              <a:rPr lang="it-IT" sz="2200" dirty="0" err="1" smtClean="0"/>
              <a:t>lo”</a:t>
            </a:r>
            <a:r>
              <a:rPr lang="it-IT" sz="2200" b="1" dirty="0" err="1"/>
              <a:t>S</a:t>
            </a:r>
            <a:r>
              <a:rPr lang="it-IT" sz="2200" b="1" dirty="0" err="1" smtClean="0"/>
              <a:t>tunned</a:t>
            </a:r>
            <a:r>
              <a:rPr lang="it-IT" sz="2200" b="1" dirty="0" smtClean="0"/>
              <a:t> </a:t>
            </a:r>
            <a:r>
              <a:rPr lang="it-IT" sz="2200" b="1" dirty="0" err="1"/>
              <a:t>P</a:t>
            </a:r>
            <a:r>
              <a:rPr lang="it-IT" sz="2200" b="1" dirty="0" err="1" smtClean="0"/>
              <a:t>latelet</a:t>
            </a:r>
            <a:r>
              <a:rPr lang="it-IT" sz="2200" b="1" dirty="0" smtClean="0"/>
              <a:t> </a:t>
            </a:r>
            <a:r>
              <a:rPr lang="it-IT" sz="2200" b="1" dirty="0" err="1"/>
              <a:t>P</a:t>
            </a:r>
            <a:r>
              <a:rPr lang="it-IT" sz="2200" b="1" dirty="0" err="1" smtClean="0"/>
              <a:t>henomenon</a:t>
            </a:r>
            <a:r>
              <a:rPr lang="it-IT" sz="2200" b="1" dirty="0"/>
              <a:t>”.</a:t>
            </a:r>
            <a:endParaRPr lang="it-IT" sz="2200" dirty="0"/>
          </a:p>
          <a:p>
            <a:pPr marL="0" indent="0" algn="just">
              <a:buNone/>
            </a:pPr>
            <a:endParaRPr lang="it-IT" sz="1800" dirty="0"/>
          </a:p>
          <a:p>
            <a:pPr marL="0" lvl="0" indent="0" algn="just">
              <a:buNone/>
            </a:pPr>
            <a:endParaRPr lang="it-IT" sz="1800" dirty="0"/>
          </a:p>
          <a:p>
            <a:pPr marL="0" lvl="0" indent="0" algn="just">
              <a:buNone/>
            </a:pPr>
            <a:endParaRPr lang="it-IT" sz="1800" dirty="0" smtClean="0"/>
          </a:p>
          <a:p>
            <a:pPr marL="0" lvl="0" indent="0" algn="just">
              <a:buNone/>
            </a:pPr>
            <a:r>
              <a:rPr lang="it-IT" sz="1800" dirty="0"/>
              <a:t> </a:t>
            </a:r>
          </a:p>
          <a:p>
            <a:pPr lvl="0" algn="just"/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MECCANISMI DI AZIONE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22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1800" b="1" u="sng" dirty="0" smtClean="0"/>
              <a:t>AUMENTARE GLI IMPULSI (Rate) E LA FREQUENZA (</a:t>
            </a:r>
            <a:r>
              <a:rPr lang="it-IT" sz="1800" b="1" u="sng" dirty="0" err="1" smtClean="0"/>
              <a:t>Fluence</a:t>
            </a:r>
            <a:r>
              <a:rPr lang="it-IT" sz="1800" b="1" u="sng" smtClean="0"/>
              <a:t>)</a:t>
            </a:r>
            <a:r>
              <a:rPr lang="it-IT" sz="1800" smtClean="0"/>
              <a:t>: </a:t>
            </a:r>
            <a:r>
              <a:rPr lang="it-IT" sz="1800" dirty="0"/>
              <a:t>La fibra laser crea una bolla di vapore capace di dissolvere la materia (proteine + lipidi), tanto maggiore quanto maggiori sono  gli impulsi e la frequenza di emissione degli stessi </a:t>
            </a:r>
            <a:r>
              <a:rPr lang="it-IT" sz="1800" dirty="0" smtClean="0"/>
              <a:t>quindi: </a:t>
            </a:r>
            <a:r>
              <a:rPr lang="it-IT" sz="1800" u="sng" dirty="0" smtClean="0"/>
              <a:t>una </a:t>
            </a:r>
            <a:r>
              <a:rPr lang="it-IT" sz="1800" u="sng" dirty="0"/>
              <a:t>sonda che lavora ad 80 di </a:t>
            </a:r>
            <a:r>
              <a:rPr lang="it-IT" sz="1800" u="sng" dirty="0" err="1"/>
              <a:t>fluence</a:t>
            </a:r>
            <a:r>
              <a:rPr lang="it-IT" sz="1800" u="sng" dirty="0"/>
              <a:t> ed 80 di rate, emetterà una bolla di diametro  maggiore della stessa sonda che lavora a 45 di </a:t>
            </a:r>
            <a:r>
              <a:rPr lang="it-IT" sz="1800" u="sng" dirty="0" err="1"/>
              <a:t>fluence</a:t>
            </a:r>
            <a:r>
              <a:rPr lang="it-IT" sz="1800" u="sng" dirty="0"/>
              <a:t> ed a 60 di rate</a:t>
            </a:r>
            <a:r>
              <a:rPr lang="it-IT" sz="1800" dirty="0" smtClean="0"/>
              <a:t>.</a:t>
            </a:r>
          </a:p>
          <a:p>
            <a:pPr algn="just"/>
            <a:r>
              <a:rPr lang="it-IT" sz="1800" dirty="0" smtClean="0"/>
              <a:t>Dopo </a:t>
            </a:r>
            <a:r>
              <a:rPr lang="it-IT" sz="1800" dirty="0"/>
              <a:t>aver crossato la lesione da trattare con il filo guido (evitando quelle polimeriche), prima di inserire la sonda laser, somministrare nitrati </a:t>
            </a:r>
            <a:r>
              <a:rPr lang="it-IT" sz="1800" dirty="0" err="1"/>
              <a:t>ev</a:t>
            </a:r>
            <a:r>
              <a:rPr lang="it-IT" sz="1800" dirty="0"/>
              <a:t> a dosi </a:t>
            </a:r>
            <a:r>
              <a:rPr lang="it-IT" sz="1800" dirty="0" smtClean="0"/>
              <a:t>standard;</a:t>
            </a:r>
          </a:p>
          <a:p>
            <a:pPr lvl="0"/>
            <a:r>
              <a:rPr lang="it-IT" sz="1800" dirty="0"/>
              <a:t> </a:t>
            </a:r>
            <a:r>
              <a:rPr lang="it-IT" sz="1800" b="1" u="sng" dirty="0" smtClean="0"/>
              <a:t>PROGRESSIONE LENTA</a:t>
            </a:r>
            <a:r>
              <a:rPr lang="it-IT" sz="1800" dirty="0" smtClean="0"/>
              <a:t>: </a:t>
            </a:r>
            <a:r>
              <a:rPr lang="it-IT" sz="1800" dirty="0"/>
              <a:t>La VELOCITA’ DI AVANZAMENTO produrrà un </a:t>
            </a:r>
            <a:r>
              <a:rPr lang="it-IT" sz="1800" dirty="0" smtClean="0"/>
              <a:t>canale </a:t>
            </a:r>
            <a:r>
              <a:rPr lang="it-IT" sz="1800" dirty="0"/>
              <a:t>di ablazione tanto maggiore quanto minore sarà la stessa (</a:t>
            </a:r>
            <a:r>
              <a:rPr lang="it-IT" sz="1800" u="sng" dirty="0"/>
              <a:t>consigliato meno di 1 mm/sec</a:t>
            </a:r>
            <a:r>
              <a:rPr lang="it-IT" sz="1800" dirty="0"/>
              <a:t>). QUANDO SI TRATTANO segmenti in curve estremamente angolate USARE SOLO SONDE DA 0,9 mm, evitare i tempi di erogazione lunghi (superiori a 5 sec.) e le soluzioni con sangue o </a:t>
            </a:r>
            <a:r>
              <a:rPr lang="it-IT" sz="1800" dirty="0" err="1"/>
              <a:t>m.d.c</a:t>
            </a:r>
            <a:r>
              <a:rPr lang="it-IT" sz="1800" dirty="0"/>
              <a:t>.</a:t>
            </a:r>
          </a:p>
          <a:p>
            <a:pPr lvl="0"/>
            <a:endParaRPr lang="it-IT" sz="1800" dirty="0"/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Per Aumentare la Capacità 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di Dissoluzione della Placca  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445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/>
          </a:bodyPr>
          <a:lstStyle/>
          <a:p>
            <a:pPr algn="just"/>
            <a:endParaRPr lang="it-IT" sz="1800" b="1" u="sng" dirty="0" smtClean="0"/>
          </a:p>
          <a:p>
            <a:pPr algn="just"/>
            <a:r>
              <a:rPr lang="it-IT" sz="1800" b="1" u="sng" dirty="0" smtClean="0"/>
              <a:t>DURATA DELLA EROGAZIONE</a:t>
            </a:r>
            <a:r>
              <a:rPr lang="it-IT" sz="1800" dirty="0" smtClean="0"/>
              <a:t>: </a:t>
            </a:r>
            <a:r>
              <a:rPr lang="it-IT" sz="1800" dirty="0"/>
              <a:t>Il tempo della erogazione dovrebbe andare da un </a:t>
            </a:r>
            <a:r>
              <a:rPr lang="it-IT" sz="1800" b="1" u="sng" dirty="0"/>
              <a:t>minimo di 6/7 secondi</a:t>
            </a:r>
            <a:r>
              <a:rPr lang="it-IT" sz="1800" b="1" dirty="0"/>
              <a:t> </a:t>
            </a:r>
            <a:r>
              <a:rPr lang="it-IT" sz="1800" dirty="0"/>
              <a:t>(condizionata dalla lunghezza della lesione da trattare se piuttosto breve) ad un </a:t>
            </a:r>
            <a:r>
              <a:rPr lang="it-IT" sz="1800" b="1" u="sng" dirty="0"/>
              <a:t>massimo di 30/40 secondi</a:t>
            </a:r>
            <a:r>
              <a:rPr lang="it-IT" sz="1800" dirty="0"/>
              <a:t>.</a:t>
            </a:r>
          </a:p>
          <a:p>
            <a:pPr algn="just"/>
            <a:r>
              <a:rPr lang="it-IT" sz="1800" dirty="0"/>
              <a:t>Tra una erogazione ed un’altra (“treno”) eseguire “Balloon Test” se si intende passare a </a:t>
            </a:r>
            <a:r>
              <a:rPr lang="it-IT" sz="1800" dirty="0" err="1"/>
              <a:t>F</a:t>
            </a:r>
            <a:r>
              <a:rPr lang="it-IT" sz="1800" dirty="0"/>
              <a:t>/</a:t>
            </a:r>
            <a:r>
              <a:rPr lang="it-IT" sz="1800" dirty="0" err="1"/>
              <a:t>R</a:t>
            </a:r>
            <a:r>
              <a:rPr lang="it-IT" sz="1800" dirty="0"/>
              <a:t> superiori, altrimenti eseguire un altro treno di erogazione con gli stessi parametri della precedente.</a:t>
            </a: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Per Aumentare la capacità 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di dissoluzione della placca  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169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/>
          </a:bodyPr>
          <a:lstStyle/>
          <a:p>
            <a:pPr lvl="0" algn="just"/>
            <a:endParaRPr lang="it-IT" sz="2000" dirty="0" smtClean="0"/>
          </a:p>
          <a:p>
            <a:pPr lvl="0" algn="just"/>
            <a:r>
              <a:rPr lang="it-IT" sz="2000" dirty="0" smtClean="0"/>
              <a:t>La </a:t>
            </a:r>
            <a:r>
              <a:rPr lang="it-IT" sz="2000" dirty="0"/>
              <a:t>profondità di </a:t>
            </a:r>
            <a:r>
              <a:rPr lang="it-IT" sz="2000" b="1" u="sng" dirty="0"/>
              <a:t>penetrazione</a:t>
            </a:r>
            <a:r>
              <a:rPr lang="it-IT" sz="2000" dirty="0"/>
              <a:t> sarà </a:t>
            </a:r>
            <a:r>
              <a:rPr lang="it-IT" sz="2000" b="1" u="sng" dirty="0"/>
              <a:t>tanto maggiore quanto maggiori saranno </a:t>
            </a:r>
            <a:r>
              <a:rPr lang="it-IT" sz="2000" b="1" u="sng" dirty="0" err="1" smtClean="0"/>
              <a:t>Fluence</a:t>
            </a:r>
            <a:r>
              <a:rPr lang="it-IT" sz="2000" b="1" u="sng" dirty="0" smtClean="0"/>
              <a:t> (</a:t>
            </a:r>
            <a:r>
              <a:rPr lang="it-IT" sz="2000" b="1" u="sng" dirty="0" err="1" smtClean="0"/>
              <a:t>F</a:t>
            </a:r>
            <a:r>
              <a:rPr lang="it-IT" sz="2000" b="1" u="sng" dirty="0" smtClean="0"/>
              <a:t>) e Rate (</a:t>
            </a:r>
            <a:r>
              <a:rPr lang="it-IT" sz="2000" b="1" u="sng" dirty="0" err="1" smtClean="0"/>
              <a:t>R</a:t>
            </a:r>
            <a:r>
              <a:rPr lang="it-IT" sz="2000" b="1" u="sng" dirty="0" smtClean="0"/>
              <a:t>)</a:t>
            </a:r>
            <a:r>
              <a:rPr lang="it-IT" sz="2000" dirty="0" smtClean="0"/>
              <a:t>.</a:t>
            </a:r>
          </a:p>
          <a:p>
            <a:pPr lvl="0" algn="just"/>
            <a:r>
              <a:rPr lang="it-IT" sz="2000" dirty="0" smtClean="0"/>
              <a:t>Quindi per aumentare la penetrazione </a:t>
            </a:r>
            <a:r>
              <a:rPr lang="it-IT" sz="2000" b="1" u="sng" dirty="0" smtClean="0"/>
              <a:t>aumentare i parametri di </a:t>
            </a:r>
            <a:r>
              <a:rPr lang="it-IT" sz="2000" b="1" u="sng" dirty="0" err="1" smtClean="0"/>
              <a:t>F</a:t>
            </a:r>
            <a:r>
              <a:rPr lang="it-IT" sz="2000" b="1" u="sng" dirty="0" smtClean="0"/>
              <a:t> ed </a:t>
            </a:r>
            <a:r>
              <a:rPr lang="it-IT" sz="2000" b="1" u="sng" dirty="0" err="1" smtClean="0"/>
              <a:t>R</a:t>
            </a:r>
            <a:r>
              <a:rPr lang="it-IT" sz="2000" dirty="0" smtClean="0"/>
              <a:t>.</a:t>
            </a:r>
          </a:p>
          <a:p>
            <a:pPr lvl="0" algn="just"/>
            <a:r>
              <a:rPr lang="it-IT" sz="2000" u="sng" dirty="0" smtClean="0"/>
              <a:t>E’ suggerito l’aumento dei due parametri in contemporanea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Per Aumentare la Capacità 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di Penetrazione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854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it-IT" sz="1800" b="1" u="sng" dirty="0" smtClean="0"/>
              <a:t>Consigliato </a:t>
            </a:r>
            <a:r>
              <a:rPr lang="it-IT" sz="1800" b="1" u="sng" dirty="0"/>
              <a:t>fortemente</a:t>
            </a:r>
            <a:r>
              <a:rPr lang="it-IT" sz="1800" b="1" dirty="0"/>
              <a:t> </a:t>
            </a:r>
            <a:r>
              <a:rPr lang="it-IT" sz="1800" dirty="0" err="1"/>
              <a:t>imaging</a:t>
            </a:r>
            <a:r>
              <a:rPr lang="it-IT" sz="1800" dirty="0"/>
              <a:t> per definire meglio le caratteristiche e scegliere alte energie associate a </a:t>
            </a:r>
            <a:r>
              <a:rPr lang="it-IT" sz="1800" dirty="0" smtClean="0"/>
              <a:t>mezzo di contrasto (</a:t>
            </a:r>
            <a:r>
              <a:rPr lang="it-IT" sz="1800" dirty="0" err="1" smtClean="0"/>
              <a:t>m.d.c</a:t>
            </a:r>
            <a:r>
              <a:rPr lang="it-IT" sz="1800" dirty="0" smtClean="0"/>
              <a:t>.). In caso di lesioni:</a:t>
            </a:r>
            <a:endParaRPr lang="it-IT" sz="1800" dirty="0"/>
          </a:p>
          <a:p>
            <a:pPr marL="0" lvl="0" indent="0" algn="just">
              <a:buNone/>
            </a:pPr>
            <a:r>
              <a:rPr lang="it-IT" sz="1800" b="1" dirty="0" smtClean="0"/>
              <a:t>    - a</a:t>
            </a:r>
            <a:r>
              <a:rPr lang="it-IT" sz="1800" b="1" dirty="0"/>
              <a:t>)</a:t>
            </a:r>
            <a:r>
              <a:rPr lang="it-IT" sz="1800" dirty="0"/>
              <a:t>“</a:t>
            </a:r>
            <a:r>
              <a:rPr lang="it-IT" sz="1800" b="1" u="sng" dirty="0"/>
              <a:t>massivamente </a:t>
            </a:r>
            <a:r>
              <a:rPr lang="it-IT" sz="1800" b="1" u="sng" dirty="0" err="1"/>
              <a:t>calcifiche</a:t>
            </a:r>
            <a:r>
              <a:rPr lang="it-IT" sz="1800" dirty="0"/>
              <a:t>”, con presenza di calcio spesso e che interessa gran </a:t>
            </a:r>
            <a:endParaRPr lang="it-IT" sz="1800" dirty="0" smtClean="0"/>
          </a:p>
          <a:p>
            <a:pPr marL="0" lvl="0" indent="0" algn="just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parte </a:t>
            </a:r>
            <a:r>
              <a:rPr lang="it-IT" sz="1800" dirty="0"/>
              <a:t>della parete del vaso intesa come estensione circolare (più di 180°); </a:t>
            </a:r>
          </a:p>
          <a:p>
            <a:pPr marL="0" lvl="0" indent="0" algn="just">
              <a:buNone/>
            </a:pPr>
            <a:r>
              <a:rPr lang="it-IT" sz="1800" b="1" dirty="0" smtClean="0"/>
              <a:t>    - b</a:t>
            </a:r>
            <a:r>
              <a:rPr lang="it-IT" sz="1800" b="1" dirty="0"/>
              <a:t>) </a:t>
            </a:r>
            <a:r>
              <a:rPr lang="it-IT" sz="1800" dirty="0"/>
              <a:t>”</a:t>
            </a:r>
            <a:r>
              <a:rPr lang="it-IT" sz="1800" b="1" u="sng" dirty="0"/>
              <a:t>prevalentemente </a:t>
            </a:r>
            <a:r>
              <a:rPr lang="it-IT" sz="1800" b="1" u="sng" dirty="0" err="1"/>
              <a:t>calcifiche</a:t>
            </a:r>
            <a:r>
              <a:rPr lang="it-IT" sz="1800" dirty="0"/>
              <a:t>”, per la presenza di calcio piuttosto spesso e che </a:t>
            </a:r>
            <a:endParaRPr lang="it-IT" sz="1800" dirty="0" smtClean="0"/>
          </a:p>
          <a:p>
            <a:pPr marL="0" lvl="0" indent="0" algn="just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interessa </a:t>
            </a:r>
            <a:r>
              <a:rPr lang="it-IT" sz="1800" dirty="0"/>
              <a:t>almeno un arco di 100° della circonferenza vasale della lesione interessata</a:t>
            </a:r>
            <a:r>
              <a:rPr lang="it-IT" sz="1800" dirty="0" smtClean="0"/>
              <a:t>. </a:t>
            </a:r>
          </a:p>
          <a:p>
            <a:pPr marL="0" lvl="0" indent="0" algn="just">
              <a:buNone/>
            </a:pPr>
            <a:r>
              <a:rPr lang="it-IT" sz="1800" b="1" u="sng" dirty="0" smtClean="0"/>
              <a:t>SI CONSIGLIA</a:t>
            </a:r>
            <a:r>
              <a:rPr lang="it-IT" sz="1800" dirty="0" smtClean="0"/>
              <a:t>:</a:t>
            </a:r>
            <a:endParaRPr lang="it-IT" sz="1800" dirty="0"/>
          </a:p>
          <a:p>
            <a:pPr lvl="0" algn="just"/>
            <a:r>
              <a:rPr lang="it-IT" sz="1800" b="1" u="sng" dirty="0"/>
              <a:t>No lavaggio con fisiologica </a:t>
            </a:r>
          </a:p>
          <a:p>
            <a:pPr lvl="0" algn="just"/>
            <a:r>
              <a:rPr lang="it-IT" sz="1800" dirty="0"/>
              <a:t>Si parte </a:t>
            </a:r>
            <a:r>
              <a:rPr lang="it-IT" sz="1800" dirty="0" err="1"/>
              <a:t>F</a:t>
            </a:r>
            <a:r>
              <a:rPr lang="it-IT" sz="1800" dirty="0"/>
              <a:t>/</a:t>
            </a:r>
            <a:r>
              <a:rPr lang="it-IT" sz="1800" dirty="0" err="1"/>
              <a:t>R</a:t>
            </a:r>
            <a:r>
              <a:rPr lang="it-IT" sz="1800" dirty="0"/>
              <a:t> = 80/80 → balloon test→80/80 + m. d. c. → balloon test→  poi con mdc crescente (tempo di erogazione 6/10 sec.)</a:t>
            </a:r>
          </a:p>
          <a:p>
            <a:pPr lvl="0" algn="just"/>
            <a:r>
              <a:rPr lang="it-IT" sz="1800" b="1" u="sng" dirty="0"/>
              <a:t>Sonda consigliata: 0.9 mm</a:t>
            </a:r>
          </a:p>
          <a:p>
            <a:pPr lvl="0" algn="just"/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Per il Trattamento di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LESIONI CALCIFICHE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54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/>
          </a:bodyPr>
          <a:lstStyle/>
          <a:p>
            <a:pPr lvl="0" algn="just"/>
            <a:endParaRPr lang="it-IT" sz="1800" dirty="0" smtClean="0"/>
          </a:p>
          <a:p>
            <a:pPr lvl="0" algn="just"/>
            <a:r>
              <a:rPr lang="it-IT" sz="1800" dirty="0" smtClean="0"/>
              <a:t>Per le LESIONI </a:t>
            </a:r>
            <a:r>
              <a:rPr lang="it-IT" sz="1800" dirty="0"/>
              <a:t>FIBROELASTICHE (o prevalentemente </a:t>
            </a:r>
            <a:r>
              <a:rPr lang="it-IT" sz="1800" dirty="0" smtClean="0"/>
              <a:t>fibrose </a:t>
            </a:r>
            <a:r>
              <a:rPr lang="it-IT" sz="1800" dirty="0"/>
              <a:t>e quindi con assenza di calcio e/o minimo, ossia interessante un arco di circonferenza del vaso &lt;90°</a:t>
            </a:r>
            <a:r>
              <a:rPr lang="it-IT" sz="1800" dirty="0" smtClean="0"/>
              <a:t>)</a:t>
            </a:r>
            <a:r>
              <a:rPr lang="it-IT" sz="1800" dirty="0"/>
              <a:t> </a:t>
            </a:r>
            <a:r>
              <a:rPr lang="it-IT" sz="1800" b="1" u="sng" dirty="0" smtClean="0"/>
              <a:t>utile </a:t>
            </a:r>
            <a:r>
              <a:rPr lang="it-IT" sz="1800" b="1" u="sng" dirty="0" err="1"/>
              <a:t>imaging</a:t>
            </a:r>
            <a:r>
              <a:rPr lang="it-IT" sz="1800" b="1" u="sng" dirty="0"/>
              <a:t> </a:t>
            </a:r>
            <a:r>
              <a:rPr lang="it-IT" sz="1800" dirty="0"/>
              <a:t>per definire meglio le caratteristiche della </a:t>
            </a:r>
            <a:r>
              <a:rPr lang="it-IT" sz="1800" dirty="0" smtClean="0"/>
              <a:t>lesione.</a:t>
            </a:r>
          </a:p>
          <a:p>
            <a:pPr marL="0" lvl="0" indent="0" algn="just">
              <a:buNone/>
            </a:pPr>
            <a:endParaRPr lang="it-IT" sz="1800" dirty="0" smtClean="0"/>
          </a:p>
          <a:p>
            <a:pPr marL="0" lvl="0" indent="0" algn="just">
              <a:buNone/>
            </a:pPr>
            <a:r>
              <a:rPr lang="it-IT" sz="1800" b="1" u="sng" dirty="0" smtClean="0"/>
              <a:t>SI CONSIGLIA</a:t>
            </a:r>
            <a:r>
              <a:rPr lang="it-IT" sz="1800" dirty="0" smtClean="0"/>
              <a:t>:</a:t>
            </a:r>
            <a:endParaRPr lang="it-IT" sz="1800" dirty="0"/>
          </a:p>
          <a:p>
            <a:pPr lvl="0" algn="just"/>
            <a:r>
              <a:rPr lang="it-IT" sz="1800" b="1" u="sng" dirty="0"/>
              <a:t>Lavaggio con soluzione fisiologica</a:t>
            </a:r>
          </a:p>
          <a:p>
            <a:pPr lvl="0" algn="just"/>
            <a:r>
              <a:rPr lang="it-IT" sz="1800" dirty="0"/>
              <a:t>Si parte </a:t>
            </a:r>
            <a:r>
              <a:rPr lang="it-IT" sz="1800" dirty="0" err="1"/>
              <a:t>F</a:t>
            </a:r>
            <a:r>
              <a:rPr lang="it-IT" sz="1800" dirty="0"/>
              <a:t>/</a:t>
            </a:r>
            <a:r>
              <a:rPr lang="it-IT" sz="1800" dirty="0" err="1"/>
              <a:t>R</a:t>
            </a:r>
            <a:r>
              <a:rPr lang="it-IT" sz="1800" dirty="0"/>
              <a:t> = 60/60 e poi 80/80 senza mezzo di contrasto.</a:t>
            </a:r>
          </a:p>
          <a:p>
            <a:pPr lvl="0" algn="just"/>
            <a:r>
              <a:rPr lang="it-IT" sz="1800" b="1" u="sng" dirty="0"/>
              <a:t>Sonda consigliata: 0.9 mm</a:t>
            </a:r>
          </a:p>
          <a:p>
            <a:pPr lvl="0" algn="just"/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Per il Trattamento di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LESIONI FIBRO-ELASTICHE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06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it-IT" sz="1800" b="1" u="sng" dirty="0" smtClean="0"/>
              <a:t>SI CONSIGLIA:</a:t>
            </a:r>
            <a:endParaRPr lang="it-IT" sz="1800" b="1" u="sng" dirty="0"/>
          </a:p>
          <a:p>
            <a:pPr lvl="0" algn="just"/>
            <a:r>
              <a:rPr lang="it-IT" sz="1800" b="1" u="sng" dirty="0"/>
              <a:t>Iniettare mezzo di </a:t>
            </a:r>
            <a:r>
              <a:rPr lang="it-IT" sz="1800" b="1" u="sng" dirty="0" smtClean="0"/>
              <a:t>contrasto</a:t>
            </a:r>
          </a:p>
          <a:p>
            <a:pPr lvl="0" algn="just"/>
            <a:r>
              <a:rPr lang="it-IT" sz="1800" dirty="0"/>
              <a:t>USO MEZZO DI CONTRASTO: Iniettare e poi erogare ,ab-</a:t>
            </a:r>
            <a:r>
              <a:rPr lang="it-IT" sz="1800" dirty="0" err="1"/>
              <a:t>initio</a:t>
            </a:r>
            <a:r>
              <a:rPr lang="it-IT" sz="1800" dirty="0"/>
              <a:t>, se insuccesso: iniettare mentre si eroga</a:t>
            </a:r>
            <a:r>
              <a:rPr lang="it-IT" sz="1800" dirty="0" smtClean="0"/>
              <a:t>.</a:t>
            </a:r>
            <a:endParaRPr lang="it-IT" sz="1800" b="1" u="sng" dirty="0"/>
          </a:p>
          <a:p>
            <a:pPr lvl="0" algn="just"/>
            <a:r>
              <a:rPr lang="it-IT" sz="1800" dirty="0"/>
              <a:t>Si parte </a:t>
            </a:r>
            <a:r>
              <a:rPr lang="it-IT" sz="1800" dirty="0" err="1"/>
              <a:t>F</a:t>
            </a:r>
            <a:r>
              <a:rPr lang="it-IT" sz="1800" dirty="0"/>
              <a:t>/</a:t>
            </a:r>
            <a:r>
              <a:rPr lang="it-IT" sz="1800" dirty="0" err="1"/>
              <a:t>R</a:t>
            </a:r>
            <a:r>
              <a:rPr lang="it-IT" sz="1800" dirty="0"/>
              <a:t>  80/80 + </a:t>
            </a:r>
            <a:r>
              <a:rPr lang="it-IT" sz="1800" dirty="0" err="1"/>
              <a:t>m.d.c</a:t>
            </a:r>
            <a:r>
              <a:rPr lang="it-IT" sz="1800" dirty="0"/>
              <a:t>.   (6 sec </a:t>
            </a:r>
            <a:r>
              <a:rPr lang="it-IT" sz="1800" dirty="0" err="1"/>
              <a:t>min</a:t>
            </a:r>
            <a:r>
              <a:rPr lang="it-IT" sz="1800" dirty="0"/>
              <a:t>) → balloon test; se insuccesso altro treno 80/80 + </a:t>
            </a:r>
            <a:r>
              <a:rPr lang="it-IT" sz="1800" dirty="0" err="1"/>
              <a:t>m.d.c</a:t>
            </a:r>
            <a:r>
              <a:rPr lang="it-IT" sz="1800" dirty="0"/>
              <a:t>. (6 sec </a:t>
            </a:r>
            <a:r>
              <a:rPr lang="it-IT" sz="1800" dirty="0" err="1"/>
              <a:t>min</a:t>
            </a:r>
            <a:r>
              <a:rPr lang="it-IT" sz="1800" dirty="0"/>
              <a:t>) → balloon test; il tutto secondo le modalità di seguito esposte.</a:t>
            </a:r>
          </a:p>
          <a:p>
            <a:pPr lvl="0" algn="just"/>
            <a:r>
              <a:rPr lang="it-IT" sz="1800" b="1" u="sng" dirty="0"/>
              <a:t>EROGARE SOLO ALL’INTERNO DELLO STENT</a:t>
            </a:r>
          </a:p>
          <a:p>
            <a:pPr lvl="0" algn="just"/>
            <a:r>
              <a:rPr lang="it-IT" sz="1800" b="1" u="sng" dirty="0"/>
              <a:t>Sonda consigliata: 0.9 mm</a:t>
            </a:r>
            <a:r>
              <a:rPr lang="it-IT" sz="1800" dirty="0"/>
              <a:t> </a:t>
            </a:r>
          </a:p>
          <a:p>
            <a:pPr lvl="0" algn="just"/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Per il Trattamento di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STENT IPO-ESPANSI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913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it-IT" sz="1800" b="1" u="sng" dirty="0" smtClean="0"/>
              <a:t>SI CONSIGLIA</a:t>
            </a:r>
            <a:r>
              <a:rPr lang="it-IT" sz="1800" dirty="0" smtClean="0"/>
              <a:t>:</a:t>
            </a:r>
          </a:p>
          <a:p>
            <a:pPr marL="0" lvl="0" indent="0" algn="just">
              <a:buNone/>
            </a:pPr>
            <a:endParaRPr lang="it-IT" sz="1800" dirty="0" smtClean="0"/>
          </a:p>
          <a:p>
            <a:pPr lvl="0" algn="just"/>
            <a:r>
              <a:rPr lang="it-IT" sz="1800" dirty="0" smtClean="0"/>
              <a:t>Di evitare </a:t>
            </a:r>
            <a:r>
              <a:rPr lang="it-IT" sz="1800" dirty="0"/>
              <a:t>di trattare </a:t>
            </a:r>
            <a:r>
              <a:rPr lang="it-IT" sz="1800" dirty="0" err="1" smtClean="0"/>
              <a:t>restenosi</a:t>
            </a:r>
            <a:r>
              <a:rPr lang="it-IT" sz="1800" dirty="0" smtClean="0"/>
              <a:t> </a:t>
            </a:r>
            <a:r>
              <a:rPr lang="it-IT" sz="1800" dirty="0"/>
              <a:t>focali  e confinate agli </a:t>
            </a:r>
            <a:r>
              <a:rPr lang="it-IT" sz="1800" dirty="0" err="1"/>
              <a:t>edge</a:t>
            </a:r>
            <a:r>
              <a:rPr lang="it-IT" sz="1800" dirty="0"/>
              <a:t> degli </a:t>
            </a:r>
            <a:r>
              <a:rPr lang="it-IT" sz="1800" dirty="0" err="1" smtClean="0"/>
              <a:t>stent</a:t>
            </a:r>
            <a:endParaRPr lang="it-IT" sz="1800" dirty="0"/>
          </a:p>
          <a:p>
            <a:pPr algn="just"/>
            <a:r>
              <a:rPr lang="it-IT" sz="1800" b="1" u="sng" dirty="0"/>
              <a:t>No lavaggio fisiologica </a:t>
            </a:r>
            <a:r>
              <a:rPr lang="it-IT" sz="1800" b="1" u="sng" dirty="0" smtClean="0"/>
              <a:t> </a:t>
            </a:r>
          </a:p>
          <a:p>
            <a:pPr algn="just"/>
            <a:r>
              <a:rPr lang="it-IT" sz="1800" dirty="0" smtClean="0"/>
              <a:t>partire </a:t>
            </a:r>
            <a:r>
              <a:rPr lang="it-IT" sz="1800" dirty="0"/>
              <a:t>con energia </a:t>
            </a:r>
            <a:r>
              <a:rPr lang="it-IT" sz="1800" dirty="0" err="1"/>
              <a:t>max</a:t>
            </a:r>
            <a:r>
              <a:rPr lang="it-IT" sz="1800" dirty="0"/>
              <a:t> </a:t>
            </a:r>
            <a:r>
              <a:rPr lang="it-IT" sz="1800" dirty="0" err="1"/>
              <a:t>F</a:t>
            </a:r>
            <a:r>
              <a:rPr lang="it-IT" sz="1800" dirty="0"/>
              <a:t>/</a:t>
            </a:r>
            <a:r>
              <a:rPr lang="it-IT" sz="1800" dirty="0" err="1"/>
              <a:t>R</a:t>
            </a:r>
            <a:r>
              <a:rPr lang="it-IT" sz="1800" dirty="0"/>
              <a:t>=60/60 → 80/80 + </a:t>
            </a:r>
            <a:r>
              <a:rPr lang="it-IT" sz="1800" dirty="0" err="1"/>
              <a:t>m.d.c</a:t>
            </a:r>
            <a:r>
              <a:rPr lang="it-IT" sz="1800" dirty="0"/>
              <a:t>.  </a:t>
            </a:r>
          </a:p>
          <a:p>
            <a:pPr marL="0" lvl="0" indent="0" algn="just">
              <a:buNone/>
            </a:pPr>
            <a:endParaRPr lang="it-IT" sz="1800" dirty="0"/>
          </a:p>
          <a:p>
            <a:pPr algn="just"/>
            <a:r>
              <a:rPr lang="it-IT" sz="1800" b="1" dirty="0" smtClean="0"/>
              <a:t>Sonda </a:t>
            </a:r>
            <a:r>
              <a:rPr lang="it-IT" sz="1800" b="1" dirty="0"/>
              <a:t>consigliata 0.9 mm e/o 1.4 mm</a:t>
            </a:r>
            <a:r>
              <a:rPr lang="it-IT" sz="1800" dirty="0"/>
              <a:t>.</a:t>
            </a:r>
          </a:p>
          <a:p>
            <a:pPr algn="just"/>
            <a:r>
              <a:rPr lang="it-IT" sz="1800" b="1" dirty="0" smtClean="0"/>
              <a:t>Avanzare lentamente</a:t>
            </a:r>
            <a:endParaRPr lang="it-IT" sz="1800" b="1" dirty="0"/>
          </a:p>
          <a:p>
            <a:pPr marL="0" lvl="0" indent="0" algn="just">
              <a:buNone/>
            </a:pPr>
            <a:r>
              <a:rPr lang="it-IT" sz="1800" dirty="0"/>
              <a:t> </a:t>
            </a:r>
          </a:p>
          <a:p>
            <a:pPr lvl="0" algn="just"/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Per il Trattamento di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RESTENOSI INTRASTENT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18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it-IT" sz="1800" b="1" u="sng" dirty="0" smtClean="0"/>
              <a:t>SI CONSIGLIA</a:t>
            </a:r>
            <a:r>
              <a:rPr lang="it-IT" sz="1800" dirty="0" smtClean="0"/>
              <a:t>:</a:t>
            </a:r>
          </a:p>
          <a:p>
            <a:pPr marL="0" lvl="0" indent="0" algn="just">
              <a:buNone/>
            </a:pPr>
            <a:endParaRPr lang="it-IT" sz="1800" dirty="0"/>
          </a:p>
          <a:p>
            <a:pPr algn="just"/>
            <a:r>
              <a:rPr lang="it-IT" sz="1800" b="1" dirty="0"/>
              <a:t>Lavaggio con soluzione fisiologica</a:t>
            </a:r>
          </a:p>
          <a:p>
            <a:pPr algn="just"/>
            <a:r>
              <a:rPr lang="it-IT" sz="1800" dirty="0"/>
              <a:t>Partire con energia </a:t>
            </a:r>
            <a:r>
              <a:rPr lang="it-IT" sz="1800" dirty="0" err="1"/>
              <a:t>max</a:t>
            </a:r>
            <a:r>
              <a:rPr lang="it-IT" sz="1800" dirty="0"/>
              <a:t> </a:t>
            </a:r>
            <a:r>
              <a:rPr lang="it-IT" sz="1800" dirty="0" err="1"/>
              <a:t>F</a:t>
            </a:r>
            <a:r>
              <a:rPr lang="it-IT" sz="1800" dirty="0"/>
              <a:t>/</a:t>
            </a:r>
            <a:r>
              <a:rPr lang="it-IT" sz="1800" dirty="0" err="1"/>
              <a:t>R</a:t>
            </a:r>
            <a:r>
              <a:rPr lang="it-IT" sz="1800" dirty="0"/>
              <a:t> =60/60 → 80/80 </a:t>
            </a:r>
          </a:p>
          <a:p>
            <a:pPr algn="just"/>
            <a:r>
              <a:rPr lang="it-IT" sz="1800" b="1" u="sng" dirty="0" smtClean="0"/>
              <a:t>avanzare lentamente</a:t>
            </a:r>
            <a:endParaRPr lang="it-IT" sz="1800" b="1" u="sng" dirty="0"/>
          </a:p>
          <a:p>
            <a:pPr algn="just"/>
            <a:r>
              <a:rPr lang="it-IT" sz="1800" b="1" u="sng" dirty="0"/>
              <a:t>Sonda consigliata 1.4 mm, 1.7 mm, 2 mm </a:t>
            </a:r>
            <a:r>
              <a:rPr lang="it-IT" sz="1800" dirty="0"/>
              <a:t>(in base al calibro del </a:t>
            </a:r>
            <a:r>
              <a:rPr lang="it-IT" sz="1800" dirty="0" err="1"/>
              <a:t>graft</a:t>
            </a:r>
            <a:r>
              <a:rPr lang="it-IT" sz="1800" dirty="0"/>
              <a:t>)</a:t>
            </a:r>
          </a:p>
          <a:p>
            <a:pPr marL="0" lvl="0" indent="0" algn="just">
              <a:buNone/>
            </a:pPr>
            <a:endParaRPr lang="it-IT" sz="1800" dirty="0"/>
          </a:p>
          <a:p>
            <a:pPr marL="0" lvl="0" indent="0" algn="just">
              <a:buNone/>
            </a:pPr>
            <a:endParaRPr lang="it-IT" sz="1800" dirty="0" smtClean="0"/>
          </a:p>
          <a:p>
            <a:pPr marL="0" lvl="0" indent="0" algn="just">
              <a:buNone/>
            </a:pPr>
            <a:r>
              <a:rPr lang="it-IT" sz="1800" dirty="0"/>
              <a:t> </a:t>
            </a:r>
          </a:p>
          <a:p>
            <a:pPr lvl="0" algn="just"/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Per il Trattamento di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GRAFT VENOSI DEGENERATI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559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11608</TotalTime>
  <Words>758</Words>
  <Application>Microsoft Macintosh PowerPoint</Application>
  <PresentationFormat>Presentazione su schermo (16:9)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Raccomandazioni per l’Utilizzo del Laser nel Distretto Coronarico </vt:lpstr>
      <vt:lpstr>Per Aumentare la Capacità  di Dissoluzione della Placca  </vt:lpstr>
      <vt:lpstr>Per Aumentare la capacità  di dissoluzione della placca  </vt:lpstr>
      <vt:lpstr>Per Aumentare la Capacità  di Penetrazione</vt:lpstr>
      <vt:lpstr>Per il Trattamento di LESIONI CALCIFICHE</vt:lpstr>
      <vt:lpstr>Per il Trattamento di LESIONI FIBRO-ELASTICHE</vt:lpstr>
      <vt:lpstr>Per il Trattamento di STENT IPO-ESPANSI</vt:lpstr>
      <vt:lpstr>Per il Trattamento di RESTENOSI INTRASTENT</vt:lpstr>
      <vt:lpstr>Per il Trattamento di GRAFT VENOSI DEGENERATI</vt:lpstr>
      <vt:lpstr>Per il Trattamento di TROMBO-DISSOLUZIONE IMA</vt:lpstr>
      <vt:lpstr>MECCANISMI DI 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CONSIGLIO DIRETTIVO</dc:title>
  <dc:creator>pietro armigliato</dc:creator>
  <cp:lastModifiedBy>pc</cp:lastModifiedBy>
  <cp:revision>68</cp:revision>
  <dcterms:created xsi:type="dcterms:W3CDTF">2018-05-09T07:27:56Z</dcterms:created>
  <dcterms:modified xsi:type="dcterms:W3CDTF">2019-01-22T23:18:44Z</dcterms:modified>
</cp:coreProperties>
</file>