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7" r:id="rId10"/>
    <p:sldId id="268" r:id="rId11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6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60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71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23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51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05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25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19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8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7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00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8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0E8B8-7308-8745-9DC6-10DEF26956B7}" type="datetimeFigureOut">
              <a:rPr lang="it-IT" smtClean="0"/>
              <a:pPr/>
              <a:t>06/11/19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E8BA-EC27-2540-B766-D27FE94E975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53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it/url?sa=i&amp;rct=j&amp;q=&amp;esrc=s&amp;frm=1&amp;source=images&amp;cd=&amp;cad=rja&amp;uact=8&amp;ved=2ahUKEwifloCC8Z7dAhUHxxoKHXxYDagQjRx6BAgBEAU&amp;url=http://www.cardiovascularlasersociety.com/&amp;psig=AOvVaw0ZdqC15TKeVeFvAPXcxNxQ&amp;ust=1536065758825277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021179"/>
            <a:ext cx="7772400" cy="1363871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Raccomandazioni per l’Utilizzo del Laser nel Distretto Periferico 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07191" y="3385050"/>
            <a:ext cx="7272596" cy="131445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CLS </a:t>
            </a:r>
            <a:r>
              <a:rPr lang="it-IT" dirty="0" err="1" smtClean="0"/>
              <a:t>Working</a:t>
            </a:r>
            <a:r>
              <a:rPr lang="it-IT" dirty="0" smtClean="0"/>
              <a:t> Group:</a:t>
            </a:r>
          </a:p>
          <a:p>
            <a:r>
              <a:rPr lang="it-IT" dirty="0" smtClean="0"/>
              <a:t>M. Sponza, </a:t>
            </a:r>
            <a:r>
              <a:rPr lang="it-IT" dirty="0" err="1" smtClean="0"/>
              <a:t>R</a:t>
            </a:r>
            <a:r>
              <a:rPr lang="it-IT" dirty="0" smtClean="0"/>
              <a:t>. </a:t>
            </a:r>
            <a:r>
              <a:rPr lang="it-IT" dirty="0" err="1" smtClean="0"/>
              <a:t>Candelari</a:t>
            </a:r>
            <a:r>
              <a:rPr lang="it-IT" dirty="0" smtClean="0"/>
              <a:t>, E. Paci, G. Bovio,                            E. </a:t>
            </a:r>
            <a:r>
              <a:rPr lang="it-IT" dirty="0" err="1" smtClean="0"/>
              <a:t>Pampana,V</a:t>
            </a:r>
            <a:r>
              <a:rPr lang="it-IT" dirty="0" smtClean="0"/>
              <a:t>. Ambrosini, P. Armigliato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434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15479"/>
            <a:ext cx="7772400" cy="1630117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6181841" y="4772808"/>
            <a:ext cx="2391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</a:rPr>
              <a:t>Vers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02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23.10.2019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9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65619"/>
            <a:ext cx="8229600" cy="3290154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</a:t>
            </a:r>
          </a:p>
          <a:p>
            <a:pPr algn="just"/>
            <a:r>
              <a:rPr lang="it-IT" sz="1800" b="1" u="sng" dirty="0" smtClean="0"/>
              <a:t>Sempre lavaggio con fisiologica  </a:t>
            </a:r>
          </a:p>
          <a:p>
            <a:pPr algn="just"/>
            <a:r>
              <a:rPr lang="it-IT" sz="1800" b="1" u="sng" dirty="0" smtClean="0"/>
              <a:t>Incunearsi con la guida nel tappo prossimale della occlusione totale rimanendo comunque </a:t>
            </a:r>
            <a:r>
              <a:rPr lang="it-IT" sz="1800" b="1" u="sng" dirty="0" err="1" smtClean="0"/>
              <a:t>intraluminali</a:t>
            </a:r>
            <a:endParaRPr lang="it-IT" sz="1800" b="1" u="sng" dirty="0" smtClean="0"/>
          </a:p>
          <a:p>
            <a:pPr algn="just"/>
            <a:r>
              <a:rPr lang="it-IT" sz="1800" b="1" u="sng" dirty="0" smtClean="0"/>
              <a:t>Avanzare la sonda laser sulla guida fino a farla aderire al tappo prossimale ed erogare energia</a:t>
            </a:r>
          </a:p>
          <a:p>
            <a:pPr algn="just"/>
            <a:r>
              <a:rPr lang="it-IT" sz="1800" b="1" dirty="0"/>
              <a:t>P</a:t>
            </a:r>
            <a:r>
              <a:rPr lang="it-IT" sz="1800" b="1" dirty="0" smtClean="0"/>
              <a:t>artire </a:t>
            </a:r>
            <a:r>
              <a:rPr lang="it-IT" sz="1800" b="1" dirty="0"/>
              <a:t>con energia </a:t>
            </a:r>
            <a:r>
              <a:rPr lang="it-IT" sz="1800" b="1" dirty="0" err="1"/>
              <a:t>max</a:t>
            </a:r>
            <a:r>
              <a:rPr lang="it-IT" sz="1800" b="1" dirty="0"/>
              <a:t> </a:t>
            </a:r>
            <a:r>
              <a:rPr lang="it-IT" sz="1800" b="1" dirty="0" err="1"/>
              <a:t>F</a:t>
            </a:r>
            <a:r>
              <a:rPr lang="it-IT" sz="1800" b="1" dirty="0"/>
              <a:t>/</a:t>
            </a:r>
            <a:r>
              <a:rPr lang="it-IT" sz="1800" b="1" dirty="0" err="1"/>
              <a:t>R</a:t>
            </a:r>
            <a:r>
              <a:rPr lang="it-IT" sz="1800" b="1" dirty="0"/>
              <a:t>=60/60 </a:t>
            </a:r>
            <a:r>
              <a:rPr lang="it-IT" sz="1800" b="1" dirty="0" smtClean="0"/>
              <a:t>(se non vi è alcun avanzamento aumentare a 80/80 solo se si utilizza la sonda da 0.9mm)</a:t>
            </a:r>
            <a:endParaRPr lang="it-IT" sz="1800" b="1" dirty="0"/>
          </a:p>
          <a:p>
            <a:pPr algn="just"/>
            <a:r>
              <a:rPr lang="it-IT" sz="1800" dirty="0" smtClean="0"/>
              <a:t>Quindi avanzare ancora la guida nel tunnel creato dal laser, posizionare la sonda laser di nuovo a contatto con la stenosi ed erogare ancora energia come sopra. </a:t>
            </a:r>
            <a:endParaRPr lang="it-IT" sz="1800" dirty="0"/>
          </a:p>
          <a:p>
            <a:pPr algn="just"/>
            <a:r>
              <a:rPr lang="it-IT" sz="1800" dirty="0" smtClean="0"/>
              <a:t>Proseguire in questo modo fino alla completa canalizzazione dell’occlusione (oltre il tappo distale).</a:t>
            </a:r>
          </a:p>
          <a:p>
            <a:pPr algn="just"/>
            <a:r>
              <a:rPr lang="it-IT" sz="1800" dirty="0" smtClean="0"/>
              <a:t>È fondamentale rimanere sempre intra-luminali con la guida</a:t>
            </a:r>
            <a:endParaRPr lang="it-IT" sz="1800" dirty="0"/>
          </a:p>
          <a:p>
            <a:pPr marL="0" lvl="0" indent="0" algn="just">
              <a:buNone/>
            </a:pPr>
            <a:r>
              <a:rPr lang="it-IT" sz="1800" b="1" dirty="0"/>
              <a:t> </a:t>
            </a:r>
            <a:r>
              <a:rPr lang="it-IT" sz="1800" b="1" dirty="0" smtClean="0"/>
              <a:t>      </a:t>
            </a:r>
            <a:r>
              <a:rPr lang="it-IT" sz="1800" b="1" u="sng" dirty="0"/>
              <a:t>S</a:t>
            </a:r>
            <a:r>
              <a:rPr lang="it-IT" sz="1800" b="1" u="sng" dirty="0" smtClean="0"/>
              <a:t>onde da </a:t>
            </a:r>
            <a:r>
              <a:rPr lang="it-IT" sz="1800" b="1" u="sng" smtClean="0"/>
              <a:t>0.9 mm e da 1.4 mm</a:t>
            </a:r>
            <a:endParaRPr lang="it-IT" sz="1800" b="1" u="sng" dirty="0"/>
          </a:p>
          <a:p>
            <a:pPr algn="just"/>
            <a:r>
              <a:rPr lang="it-IT" sz="1800" b="1" dirty="0" smtClean="0"/>
              <a:t>Avanzare molto lentamente</a:t>
            </a:r>
            <a:endParaRPr lang="it-IT" sz="1800" b="1" dirty="0"/>
          </a:p>
          <a:p>
            <a:pPr marL="0" lvl="0" indent="0" algn="just">
              <a:buNone/>
            </a:pPr>
            <a:r>
              <a:rPr lang="it-IT" sz="1800" dirty="0"/>
              <a:t> 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1" y="205978"/>
            <a:ext cx="4204252" cy="136677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OCCLUSIONI TOTALI (Tecnica STEP BY STEP)</a:t>
            </a:r>
            <a:endParaRPr lang="it-IT" sz="3200" b="1" dirty="0">
              <a:solidFill>
                <a:schemeClr val="bg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2199" y="171219"/>
            <a:ext cx="4011671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2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8"/>
            <a:ext cx="8229600" cy="368403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2200" dirty="0" smtClean="0"/>
              <a:t>1 ) L’uso </a:t>
            </a:r>
            <a:r>
              <a:rPr lang="it-IT" sz="2200" dirty="0"/>
              <a:t>del LASER con soluzione salina prevalente e sangue esalta </a:t>
            </a:r>
            <a:endParaRPr lang="it-IT" sz="2200" dirty="0" smtClean="0"/>
          </a:p>
          <a:p>
            <a:pPr marL="0" indent="0">
              <a:buNone/>
            </a:pPr>
            <a:r>
              <a:rPr lang="it-IT" sz="2200" dirty="0"/>
              <a:t> </a:t>
            </a:r>
            <a:r>
              <a:rPr lang="it-IT" sz="2200" dirty="0" smtClean="0"/>
              <a:t>     l’</a:t>
            </a:r>
            <a:r>
              <a:rPr lang="it-IT" sz="2200" b="1" u="sng" dirty="0" smtClean="0"/>
              <a:t>EFFETTO FOTOTERMICO</a:t>
            </a:r>
            <a:r>
              <a:rPr lang="it-IT" sz="2200" dirty="0" smtClean="0"/>
              <a:t>: </a:t>
            </a:r>
            <a:r>
              <a:rPr lang="it-IT" sz="2200" dirty="0"/>
              <a:t>vaporizzazione del trombo fresco.</a:t>
            </a:r>
          </a:p>
          <a:p>
            <a:pPr marL="0" indent="0">
              <a:buNone/>
            </a:pPr>
            <a:r>
              <a:rPr lang="it-IT" sz="2200" dirty="0"/>
              <a:t> </a:t>
            </a:r>
          </a:p>
          <a:p>
            <a:pPr marL="0" indent="0">
              <a:buNone/>
            </a:pPr>
            <a:r>
              <a:rPr lang="it-IT" sz="2200" dirty="0"/>
              <a:t>2</a:t>
            </a:r>
            <a:r>
              <a:rPr lang="it-IT" sz="2200" dirty="0" smtClean="0"/>
              <a:t>) L’uso </a:t>
            </a:r>
            <a:r>
              <a:rPr lang="it-IT" sz="2200" dirty="0"/>
              <a:t>del LASER con soluzione salina e sangue </a:t>
            </a:r>
            <a:r>
              <a:rPr lang="it-IT" sz="2200" dirty="0" smtClean="0"/>
              <a:t>prevalente esalta l’</a:t>
            </a:r>
            <a:r>
              <a:rPr lang="it-IT" sz="2200" b="1" u="sng" dirty="0" smtClean="0"/>
              <a:t>EFFETTO </a:t>
            </a:r>
            <a:r>
              <a:rPr lang="it-IT" sz="2200" b="1" u="sng" dirty="0" err="1" smtClean="0"/>
              <a:t>fOTOCHIMICO</a:t>
            </a:r>
            <a:r>
              <a:rPr lang="it-IT" sz="2200" dirty="0"/>
              <a:t> </a:t>
            </a:r>
            <a:r>
              <a:rPr lang="it-IT" sz="2200" dirty="0" smtClean="0"/>
              <a:t>con </a:t>
            </a:r>
            <a:r>
              <a:rPr lang="it-IT" sz="2200" dirty="0"/>
              <a:t>rottura dei </a:t>
            </a:r>
            <a:r>
              <a:rPr lang="it-IT" sz="2200" dirty="0" smtClean="0"/>
              <a:t>   </a:t>
            </a:r>
          </a:p>
          <a:p>
            <a:pPr marL="0" indent="0">
              <a:buNone/>
            </a:pPr>
            <a:r>
              <a:rPr lang="it-IT" sz="2200" dirty="0"/>
              <a:t> </a:t>
            </a:r>
            <a:r>
              <a:rPr lang="it-IT" sz="2200" dirty="0" smtClean="0"/>
              <a:t>    ponti </a:t>
            </a:r>
            <a:r>
              <a:rPr lang="it-IT" sz="2200" dirty="0"/>
              <a:t>molecolari nelle placche a composizione </a:t>
            </a:r>
            <a:r>
              <a:rPr lang="it-IT" sz="2200" dirty="0" smtClean="0"/>
              <a:t>mista, </a:t>
            </a:r>
            <a:r>
              <a:rPr lang="it-IT" sz="2200" dirty="0" err="1" smtClean="0"/>
              <a:t>fibrocalcifica</a:t>
            </a:r>
            <a:r>
              <a:rPr lang="it-IT" sz="2200" dirty="0" smtClean="0"/>
              <a:t> </a:t>
            </a:r>
            <a:r>
              <a:rPr lang="it-IT" sz="2200" dirty="0"/>
              <a:t>e </a:t>
            </a:r>
            <a:r>
              <a:rPr lang="it-IT" sz="2200" dirty="0" smtClean="0"/>
              <a:t>attiva </a:t>
            </a:r>
            <a:r>
              <a:rPr lang="it-IT" sz="2200" b="1" u="sng" dirty="0"/>
              <a:t>l’effetto ONDA D’URTO SONORA </a:t>
            </a:r>
            <a:r>
              <a:rPr lang="it-IT" sz="2200" b="1" u="sng" dirty="0" smtClean="0"/>
              <a:t>  </a:t>
            </a:r>
          </a:p>
          <a:p>
            <a:pPr marL="0" indent="0">
              <a:buNone/>
            </a:pPr>
            <a:r>
              <a:rPr lang="it-IT" sz="2200" b="1" dirty="0"/>
              <a:t> </a:t>
            </a:r>
            <a:r>
              <a:rPr lang="it-IT" sz="2200" b="1" dirty="0" smtClean="0"/>
              <a:t>    </a:t>
            </a:r>
            <a:r>
              <a:rPr lang="it-IT" sz="2200" dirty="0" smtClean="0"/>
              <a:t>che </a:t>
            </a:r>
            <a:r>
              <a:rPr lang="it-IT" sz="2200" dirty="0"/>
              <a:t>amplifica la rottura del calcio.</a:t>
            </a:r>
          </a:p>
          <a:p>
            <a:pPr marL="0" indent="0">
              <a:buNone/>
            </a:pPr>
            <a:r>
              <a:rPr lang="it-IT" sz="2200" dirty="0"/>
              <a:t> </a:t>
            </a:r>
          </a:p>
          <a:p>
            <a:pPr marL="0" indent="0">
              <a:buNone/>
            </a:pPr>
            <a:r>
              <a:rPr lang="it-IT" sz="2200" dirty="0"/>
              <a:t>3</a:t>
            </a:r>
            <a:r>
              <a:rPr lang="it-IT" sz="2200" dirty="0" smtClean="0"/>
              <a:t>) L’uso </a:t>
            </a:r>
            <a:r>
              <a:rPr lang="it-IT" sz="2200" dirty="0"/>
              <a:t>del LASER </a:t>
            </a:r>
            <a:r>
              <a:rPr lang="it-IT" sz="2200" b="1" u="sng" dirty="0"/>
              <a:t>con </a:t>
            </a:r>
            <a:r>
              <a:rPr lang="it-IT" sz="2200" b="1" u="sng" dirty="0" err="1"/>
              <a:t>sangue+m.d.c</a:t>
            </a:r>
            <a:r>
              <a:rPr lang="it-IT" sz="2200" dirty="0"/>
              <a:t>. esalta l’ </a:t>
            </a:r>
            <a:r>
              <a:rPr lang="it-IT" sz="2200" b="1" u="sng" dirty="0"/>
              <a:t>effetto fotomeccanico</a:t>
            </a:r>
            <a:r>
              <a:rPr lang="it-IT" sz="2200" dirty="0"/>
              <a:t> con creazione </a:t>
            </a:r>
            <a:r>
              <a:rPr lang="it-IT" sz="2200" dirty="0" smtClean="0"/>
              <a:t>di</a:t>
            </a:r>
          </a:p>
          <a:p>
            <a:pPr marL="0" indent="0">
              <a:buNone/>
            </a:pPr>
            <a:r>
              <a:rPr lang="it-IT" sz="2200" dirty="0" smtClean="0"/>
              <a:t>     energia </a:t>
            </a:r>
            <a:r>
              <a:rPr lang="it-IT" sz="2200" dirty="0"/>
              <a:t>cinetica e relativa rottura dei legami tra molecole più resistenti ed </a:t>
            </a:r>
            <a:r>
              <a:rPr lang="it-IT" sz="2200" b="1" u="sng" dirty="0"/>
              <a:t>a seconda della quantità di </a:t>
            </a:r>
            <a:r>
              <a:rPr lang="it-IT" sz="2200" b="1" u="sng" dirty="0" smtClean="0"/>
              <a:t>   </a:t>
            </a:r>
          </a:p>
          <a:p>
            <a:pPr marL="0" indent="0">
              <a:buNone/>
            </a:pPr>
            <a:r>
              <a:rPr lang="it-IT" sz="2200" b="1" dirty="0"/>
              <a:t> </a:t>
            </a:r>
            <a:r>
              <a:rPr lang="it-IT" sz="2200" b="1" dirty="0" smtClean="0"/>
              <a:t>    </a:t>
            </a:r>
            <a:r>
              <a:rPr lang="it-IT" sz="2200" b="1" u="sng" dirty="0" smtClean="0"/>
              <a:t>mezzo </a:t>
            </a:r>
            <a:r>
              <a:rPr lang="it-IT" sz="2200" b="1" u="sng" dirty="0"/>
              <a:t>di contrasto usata massimizza l’effetto ONDA D’URTO SONORA </a:t>
            </a:r>
            <a:r>
              <a:rPr lang="it-IT" sz="2200" dirty="0"/>
              <a:t>(vedi placche </a:t>
            </a:r>
            <a:r>
              <a:rPr lang="it-IT" sz="2200" dirty="0" err="1"/>
              <a:t>ipercalcifiche</a:t>
            </a:r>
            <a:r>
              <a:rPr lang="it-IT" sz="2200" dirty="0"/>
              <a:t> che </a:t>
            </a:r>
            <a:r>
              <a:rPr lang="it-IT" sz="2200" dirty="0" smtClean="0"/>
              <a:t>  </a:t>
            </a:r>
          </a:p>
          <a:p>
            <a:pPr marL="0" indent="0">
              <a:buNone/>
            </a:pPr>
            <a:r>
              <a:rPr lang="it-IT" sz="2200" dirty="0"/>
              <a:t> </a:t>
            </a:r>
            <a:r>
              <a:rPr lang="it-IT" sz="2200" dirty="0" smtClean="0"/>
              <a:t>    impediscono </a:t>
            </a:r>
            <a:r>
              <a:rPr lang="it-IT" sz="2200" dirty="0"/>
              <a:t>la perfetta espansione degli </a:t>
            </a:r>
            <a:r>
              <a:rPr lang="it-IT" sz="2200" dirty="0" err="1" smtClean="0"/>
              <a:t>stent</a:t>
            </a:r>
            <a:r>
              <a:rPr lang="it-IT" sz="2200" dirty="0" smtClean="0"/>
              <a:t> </a:t>
            </a:r>
            <a:r>
              <a:rPr lang="it-IT" sz="2200" u="sng" dirty="0"/>
              <a:t>o placche severamente </a:t>
            </a:r>
            <a:r>
              <a:rPr lang="it-IT" sz="2200" u="sng" dirty="0" err="1"/>
              <a:t>calcifiche</a:t>
            </a:r>
            <a:r>
              <a:rPr lang="it-IT" sz="2200" dirty="0"/>
              <a:t>).</a:t>
            </a:r>
          </a:p>
          <a:p>
            <a:pPr marL="0" indent="0">
              <a:buNone/>
            </a:pPr>
            <a:r>
              <a:rPr lang="it-IT" sz="2200" dirty="0"/>
              <a:t> </a:t>
            </a:r>
          </a:p>
          <a:p>
            <a:pPr marL="0" indent="0">
              <a:buNone/>
            </a:pPr>
            <a:r>
              <a:rPr lang="it-IT" sz="2200" dirty="0"/>
              <a:t>4</a:t>
            </a:r>
            <a:r>
              <a:rPr lang="it-IT" sz="2200" dirty="0" smtClean="0"/>
              <a:t>) Tutte </a:t>
            </a:r>
            <a:r>
              <a:rPr lang="it-IT" sz="2200" dirty="0"/>
              <a:t>le sonde e le energie usate determinano </a:t>
            </a:r>
            <a:r>
              <a:rPr lang="it-IT" sz="2200" dirty="0" err="1" smtClean="0"/>
              <a:t>lo”</a:t>
            </a:r>
            <a:r>
              <a:rPr lang="it-IT" sz="2200" b="1" dirty="0" err="1"/>
              <a:t>S</a:t>
            </a:r>
            <a:r>
              <a:rPr lang="it-IT" sz="2200" b="1" dirty="0" err="1" smtClean="0"/>
              <a:t>tunned</a:t>
            </a:r>
            <a:r>
              <a:rPr lang="it-IT" sz="2200" b="1" dirty="0" smtClean="0"/>
              <a:t> </a:t>
            </a:r>
            <a:r>
              <a:rPr lang="it-IT" sz="2200" b="1" dirty="0" err="1"/>
              <a:t>P</a:t>
            </a:r>
            <a:r>
              <a:rPr lang="it-IT" sz="2200" b="1" dirty="0" err="1" smtClean="0"/>
              <a:t>latelet</a:t>
            </a:r>
            <a:r>
              <a:rPr lang="it-IT" sz="2200" b="1" dirty="0" smtClean="0"/>
              <a:t> </a:t>
            </a:r>
            <a:r>
              <a:rPr lang="it-IT" sz="2200" b="1" dirty="0" err="1"/>
              <a:t>P</a:t>
            </a:r>
            <a:r>
              <a:rPr lang="it-IT" sz="2200" b="1" dirty="0" err="1" smtClean="0"/>
              <a:t>henomenon</a:t>
            </a:r>
            <a:r>
              <a:rPr lang="it-IT" sz="2200" b="1" dirty="0"/>
              <a:t>”.</a:t>
            </a:r>
            <a:endParaRPr lang="it-IT" sz="2200" dirty="0"/>
          </a:p>
          <a:p>
            <a:pPr marL="0" indent="0" algn="just">
              <a:buNone/>
            </a:pPr>
            <a:endParaRPr lang="it-IT" sz="1800" dirty="0"/>
          </a:p>
          <a:p>
            <a:pPr marL="0" lvl="0" indent="0" algn="just">
              <a:buNone/>
            </a:pPr>
            <a:endParaRPr lang="it-IT" sz="1800" dirty="0"/>
          </a:p>
          <a:p>
            <a:pPr marL="0" lvl="0" indent="0" algn="just">
              <a:buNone/>
            </a:pPr>
            <a:endParaRPr lang="it-IT" sz="1800" dirty="0" smtClean="0"/>
          </a:p>
          <a:p>
            <a:pPr marL="0" lvl="0" indent="0" algn="just">
              <a:buNone/>
            </a:pPr>
            <a:r>
              <a:rPr lang="it-IT" sz="1800" dirty="0"/>
              <a:t> 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MECCANISMI DI AZIONE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22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b="1" u="sng" dirty="0" smtClean="0"/>
              <a:t>AUMENTARE GLI IMPULSI (Rate) E LA FREQUENZA (</a:t>
            </a:r>
            <a:r>
              <a:rPr lang="it-IT" sz="1800" b="1" u="sng" dirty="0" err="1" smtClean="0"/>
              <a:t>Fluence</a:t>
            </a:r>
            <a:r>
              <a:rPr lang="it-IT" sz="1800" b="1" u="sng" smtClean="0"/>
              <a:t>)</a:t>
            </a:r>
            <a:r>
              <a:rPr lang="it-IT" sz="1800" smtClean="0"/>
              <a:t>: </a:t>
            </a:r>
            <a:r>
              <a:rPr lang="it-IT" sz="1800" dirty="0"/>
              <a:t>La fibra laser crea una bolla di vapore capace di dissolvere la materia (proteine + lipidi), tanto maggiore quanto maggiori sono  gli impulsi e la frequenza di emissione degli stessi </a:t>
            </a:r>
            <a:r>
              <a:rPr lang="it-IT" sz="1800" dirty="0" smtClean="0"/>
              <a:t>quindi: </a:t>
            </a:r>
            <a:r>
              <a:rPr lang="it-IT" sz="1800" u="sng" dirty="0" smtClean="0"/>
              <a:t>una </a:t>
            </a:r>
            <a:r>
              <a:rPr lang="it-IT" sz="1800" u="sng" dirty="0"/>
              <a:t>sonda che lavora ad 80 di </a:t>
            </a:r>
            <a:r>
              <a:rPr lang="it-IT" sz="1800" u="sng" dirty="0" err="1"/>
              <a:t>fluence</a:t>
            </a:r>
            <a:r>
              <a:rPr lang="it-IT" sz="1800" u="sng" dirty="0"/>
              <a:t> ed 80 di rate, emetterà una bolla di diametro  maggiore della stessa sonda che lavora a 45 di </a:t>
            </a:r>
            <a:r>
              <a:rPr lang="it-IT" sz="1800" u="sng" dirty="0" err="1"/>
              <a:t>fluence</a:t>
            </a:r>
            <a:r>
              <a:rPr lang="it-IT" sz="1800" u="sng" dirty="0"/>
              <a:t> ed a 60 di rate</a:t>
            </a:r>
            <a:r>
              <a:rPr lang="it-IT" sz="1800" dirty="0" smtClean="0"/>
              <a:t>.</a:t>
            </a:r>
          </a:p>
          <a:p>
            <a:pPr algn="just"/>
            <a:r>
              <a:rPr lang="it-IT" sz="1800" dirty="0" smtClean="0"/>
              <a:t>Dopo </a:t>
            </a:r>
            <a:r>
              <a:rPr lang="it-IT" sz="1800" dirty="0"/>
              <a:t>aver crossato la lesione da trattare con il filo guido (evitando quelle polimeriche), prima di inserire la sonda laser, somministrare nitrati </a:t>
            </a:r>
            <a:r>
              <a:rPr lang="it-IT" sz="1800" dirty="0" err="1"/>
              <a:t>ev</a:t>
            </a:r>
            <a:r>
              <a:rPr lang="it-IT" sz="1800" dirty="0"/>
              <a:t> a dosi </a:t>
            </a:r>
            <a:r>
              <a:rPr lang="it-IT" sz="1800" dirty="0" smtClean="0"/>
              <a:t>standard;</a:t>
            </a:r>
          </a:p>
          <a:p>
            <a:pPr lvl="0"/>
            <a:r>
              <a:rPr lang="it-IT" sz="1800" dirty="0"/>
              <a:t> </a:t>
            </a:r>
            <a:r>
              <a:rPr lang="it-IT" sz="1800" b="1" u="sng" dirty="0" smtClean="0"/>
              <a:t>PROGRESSIONE LENTA</a:t>
            </a:r>
            <a:r>
              <a:rPr lang="it-IT" sz="1800" dirty="0" smtClean="0"/>
              <a:t>: </a:t>
            </a:r>
            <a:r>
              <a:rPr lang="it-IT" sz="1800" dirty="0"/>
              <a:t>La VELOCITA’ DI AVANZAMENTO produrrà un </a:t>
            </a:r>
            <a:r>
              <a:rPr lang="it-IT" sz="1800" dirty="0" smtClean="0"/>
              <a:t>canale </a:t>
            </a:r>
            <a:r>
              <a:rPr lang="it-IT" sz="1800" dirty="0"/>
              <a:t>di ablazione tanto maggiore quanto minore sarà la stessa (</a:t>
            </a:r>
            <a:r>
              <a:rPr lang="it-IT" sz="1800" u="sng" dirty="0"/>
              <a:t>consigliato meno di 1 mm/sec</a:t>
            </a:r>
            <a:r>
              <a:rPr lang="it-IT" sz="1800" dirty="0"/>
              <a:t>). QUANDO SI TRATTANO segmenti in curve estremamente angolate USARE SOLO SONDE DA 0,9 mm, evitare i tempi di erogazione lunghi (superiori a 5 sec.) e le soluzioni con sangue o </a:t>
            </a:r>
            <a:r>
              <a:rPr lang="it-IT" sz="1800" dirty="0" err="1"/>
              <a:t>m.d.c</a:t>
            </a:r>
            <a:r>
              <a:rPr lang="it-IT" sz="1800" dirty="0"/>
              <a:t>.</a:t>
            </a:r>
          </a:p>
          <a:p>
            <a:pPr lvl="0"/>
            <a:endParaRPr lang="it-IT" sz="1800" dirty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Per Aumentare la Capacità 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di Dissoluzione della Placca  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4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algn="just"/>
            <a:endParaRPr lang="it-IT" sz="1800" b="1" u="sng" dirty="0" smtClean="0"/>
          </a:p>
          <a:p>
            <a:pPr algn="just"/>
            <a:r>
              <a:rPr lang="it-IT" sz="1800" b="1" u="sng" dirty="0" smtClean="0"/>
              <a:t>DURATA DELLA EROGAZIONE</a:t>
            </a:r>
            <a:r>
              <a:rPr lang="it-IT" sz="1800" dirty="0" smtClean="0"/>
              <a:t>: </a:t>
            </a:r>
            <a:r>
              <a:rPr lang="it-IT" sz="1800" dirty="0"/>
              <a:t>Il tempo della erogazione dovrebbe andare da un </a:t>
            </a:r>
            <a:r>
              <a:rPr lang="it-IT" sz="1800" b="1" u="sng" dirty="0"/>
              <a:t>minimo di 6/7 secondi</a:t>
            </a:r>
            <a:r>
              <a:rPr lang="it-IT" sz="1800" b="1" dirty="0"/>
              <a:t> </a:t>
            </a:r>
            <a:r>
              <a:rPr lang="it-IT" sz="1800" dirty="0"/>
              <a:t>(condizionata dalla lunghezza della lesione da trattare se piuttosto breve) ad un </a:t>
            </a:r>
            <a:r>
              <a:rPr lang="it-IT" sz="1800" b="1" u="sng" dirty="0"/>
              <a:t>massimo di 30/40 secondi</a:t>
            </a:r>
            <a:r>
              <a:rPr lang="it-IT" sz="1800" dirty="0"/>
              <a:t>.</a:t>
            </a:r>
          </a:p>
          <a:p>
            <a:pPr algn="just"/>
            <a:r>
              <a:rPr lang="it-IT" sz="1800" dirty="0"/>
              <a:t>Tra una erogazione ed un’altra (“treno”) eseguire “Balloon Test” se si intende passare a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 superiori, altrimenti eseguire un altro treno di erogazione con gli stessi parametri della precedente.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Per Aumentare la capacità 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di dissoluzione della placca  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9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lvl="0" algn="just"/>
            <a:endParaRPr lang="it-IT" sz="2000" dirty="0" smtClean="0"/>
          </a:p>
          <a:p>
            <a:pPr lvl="0" algn="just"/>
            <a:r>
              <a:rPr lang="it-IT" sz="2000" dirty="0" smtClean="0"/>
              <a:t>La </a:t>
            </a:r>
            <a:r>
              <a:rPr lang="it-IT" sz="2000" dirty="0"/>
              <a:t>profondità di </a:t>
            </a:r>
            <a:r>
              <a:rPr lang="it-IT" sz="2000" b="1" u="sng" dirty="0"/>
              <a:t>penetrazione</a:t>
            </a:r>
            <a:r>
              <a:rPr lang="it-IT" sz="2000" dirty="0"/>
              <a:t> sarà </a:t>
            </a:r>
            <a:r>
              <a:rPr lang="it-IT" sz="2000" b="1" u="sng" dirty="0"/>
              <a:t>tanto maggiore quanto maggiori saranno </a:t>
            </a:r>
            <a:r>
              <a:rPr lang="it-IT" sz="2000" b="1" u="sng" dirty="0" err="1" smtClean="0"/>
              <a:t>Fluence</a:t>
            </a:r>
            <a:r>
              <a:rPr lang="it-IT" sz="2000" b="1" u="sng" dirty="0" smtClean="0"/>
              <a:t> (</a:t>
            </a:r>
            <a:r>
              <a:rPr lang="it-IT" sz="2000" b="1" u="sng" dirty="0" err="1" smtClean="0"/>
              <a:t>F</a:t>
            </a:r>
            <a:r>
              <a:rPr lang="it-IT" sz="2000" b="1" u="sng" dirty="0" smtClean="0"/>
              <a:t>) e Rate (</a:t>
            </a:r>
            <a:r>
              <a:rPr lang="it-IT" sz="2000" b="1" u="sng" dirty="0" err="1" smtClean="0"/>
              <a:t>R</a:t>
            </a:r>
            <a:r>
              <a:rPr lang="it-IT" sz="2000" b="1" u="sng" dirty="0" smtClean="0"/>
              <a:t>)</a:t>
            </a:r>
            <a:r>
              <a:rPr lang="it-IT" sz="2000" dirty="0" smtClean="0"/>
              <a:t>.</a:t>
            </a:r>
          </a:p>
          <a:p>
            <a:pPr lvl="0" algn="just"/>
            <a:r>
              <a:rPr lang="it-IT" sz="2000" dirty="0" smtClean="0"/>
              <a:t>Quindi per aumentare la penetrazione </a:t>
            </a:r>
            <a:r>
              <a:rPr lang="it-IT" sz="2000" b="1" u="sng" dirty="0" smtClean="0"/>
              <a:t>aumentare i parametri di </a:t>
            </a:r>
            <a:r>
              <a:rPr lang="it-IT" sz="2000" b="1" u="sng" dirty="0" err="1" smtClean="0"/>
              <a:t>F</a:t>
            </a:r>
            <a:r>
              <a:rPr lang="it-IT" sz="2000" b="1" u="sng" dirty="0" smtClean="0"/>
              <a:t> ed </a:t>
            </a:r>
            <a:r>
              <a:rPr lang="it-IT" sz="2000" b="1" u="sng" dirty="0" err="1" smtClean="0"/>
              <a:t>R</a:t>
            </a:r>
            <a:r>
              <a:rPr lang="it-IT" sz="2000" dirty="0" smtClean="0"/>
              <a:t>.</a:t>
            </a:r>
          </a:p>
          <a:p>
            <a:pPr lvl="0" algn="just"/>
            <a:r>
              <a:rPr lang="it-IT" sz="2000" u="sng" dirty="0" smtClean="0"/>
              <a:t>E’ suggerito l’aumento dei due parametri in contemporanea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Aumentare la Capacità 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di Penetrazione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4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it-IT" sz="1800" dirty="0" smtClean="0"/>
              <a:t>In caso di lesioni:</a:t>
            </a:r>
            <a:endParaRPr lang="it-IT" sz="1800" dirty="0"/>
          </a:p>
          <a:p>
            <a:pPr marL="0" lvl="0" indent="0" algn="just">
              <a:buNone/>
            </a:pPr>
            <a:r>
              <a:rPr lang="it-IT" sz="1800" b="1" dirty="0" smtClean="0"/>
              <a:t>    - a</a:t>
            </a:r>
            <a:r>
              <a:rPr lang="it-IT" sz="1800" b="1" dirty="0"/>
              <a:t>)</a:t>
            </a:r>
            <a:r>
              <a:rPr lang="it-IT" sz="1800" dirty="0"/>
              <a:t>“</a:t>
            </a:r>
            <a:r>
              <a:rPr lang="it-IT" sz="1800" b="1" u="sng" dirty="0"/>
              <a:t>massivamente </a:t>
            </a:r>
            <a:r>
              <a:rPr lang="it-IT" sz="1800" b="1" u="sng" dirty="0" err="1"/>
              <a:t>calcifiche</a:t>
            </a:r>
            <a:r>
              <a:rPr lang="it-IT" sz="1800" dirty="0"/>
              <a:t>”, con presenza di calcio spesso e che interessa gran </a:t>
            </a:r>
            <a:endParaRPr lang="it-IT" sz="1800" dirty="0" smtClean="0"/>
          </a:p>
          <a:p>
            <a:pPr marL="0" lvl="0" indent="0" algn="just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parte </a:t>
            </a:r>
            <a:r>
              <a:rPr lang="it-IT" sz="1800" dirty="0"/>
              <a:t>della parete del vaso intesa come estensione circolare (più di 180°); </a:t>
            </a:r>
          </a:p>
          <a:p>
            <a:pPr marL="0" lvl="0" indent="0" algn="just">
              <a:buNone/>
            </a:pPr>
            <a:r>
              <a:rPr lang="it-IT" sz="1800" b="1" dirty="0" smtClean="0"/>
              <a:t>    - b</a:t>
            </a:r>
            <a:r>
              <a:rPr lang="it-IT" sz="1800" b="1" dirty="0"/>
              <a:t>) </a:t>
            </a:r>
            <a:r>
              <a:rPr lang="it-IT" sz="1800" dirty="0"/>
              <a:t>”</a:t>
            </a:r>
            <a:r>
              <a:rPr lang="it-IT" sz="1800" b="1" u="sng" dirty="0"/>
              <a:t>prevalentemente </a:t>
            </a:r>
            <a:r>
              <a:rPr lang="it-IT" sz="1800" b="1" u="sng" dirty="0" err="1"/>
              <a:t>calcifiche</a:t>
            </a:r>
            <a:r>
              <a:rPr lang="it-IT" sz="1800" dirty="0"/>
              <a:t>”, per la presenza di calcio piuttosto spesso e che </a:t>
            </a:r>
            <a:endParaRPr lang="it-IT" sz="1800" dirty="0" smtClean="0"/>
          </a:p>
          <a:p>
            <a:pPr marL="0" lvl="0" indent="0" algn="just">
              <a:buNone/>
            </a:pPr>
            <a:r>
              <a:rPr lang="it-IT" sz="1800" dirty="0"/>
              <a:t> </a:t>
            </a:r>
            <a:r>
              <a:rPr lang="it-IT" sz="1800" dirty="0" smtClean="0"/>
              <a:t>           interessa </a:t>
            </a:r>
            <a:r>
              <a:rPr lang="it-IT" sz="1800" dirty="0"/>
              <a:t>almeno un arco di 100° della circonferenza vasale della lesione interessata</a:t>
            </a:r>
            <a:r>
              <a:rPr lang="it-IT" sz="1800" dirty="0" smtClean="0"/>
              <a:t>. </a:t>
            </a:r>
          </a:p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</a:t>
            </a:r>
            <a:endParaRPr lang="it-IT" sz="1800" dirty="0"/>
          </a:p>
          <a:p>
            <a:pPr lvl="0" algn="just"/>
            <a:r>
              <a:rPr lang="it-IT" sz="1800" b="1" u="sng" dirty="0"/>
              <a:t>No lavaggio con fisiologica </a:t>
            </a:r>
          </a:p>
          <a:p>
            <a:pPr lvl="0" algn="just"/>
            <a:r>
              <a:rPr lang="it-IT" sz="1800" dirty="0"/>
              <a:t>Si parte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 = 80/80 → balloon test→80/80 + m. d. c. → balloon test→  poi con mdc crescente (tempo di erogazione 6/10 sec.)</a:t>
            </a:r>
          </a:p>
          <a:p>
            <a:pPr lvl="0" algn="just"/>
            <a:r>
              <a:rPr lang="it-IT" sz="1800" b="1" u="sng" dirty="0"/>
              <a:t>Sonda consigliata: 0.9 mm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LESIONI CALCIFICHE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4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04469"/>
            <a:ext cx="8229600" cy="3290154"/>
          </a:xfrm>
        </p:spPr>
        <p:txBody>
          <a:bodyPr>
            <a:normAutofit/>
          </a:bodyPr>
          <a:lstStyle/>
          <a:p>
            <a:pPr lvl="0" algn="just"/>
            <a:endParaRPr lang="it-IT" sz="1800" dirty="0" smtClean="0"/>
          </a:p>
          <a:p>
            <a:pPr lvl="0" algn="just"/>
            <a:r>
              <a:rPr lang="it-IT" sz="1800" dirty="0" smtClean="0"/>
              <a:t>Per le LESIONI </a:t>
            </a:r>
            <a:r>
              <a:rPr lang="it-IT" sz="1800" dirty="0"/>
              <a:t>FIBROELASTICHE (o prevalentemente </a:t>
            </a:r>
            <a:r>
              <a:rPr lang="it-IT" sz="1800" dirty="0" smtClean="0"/>
              <a:t>fibrose </a:t>
            </a:r>
            <a:r>
              <a:rPr lang="it-IT" sz="1800" dirty="0"/>
              <a:t>e quindi con assenza di calcio e/o minimo, ossia interessante un arco di circonferenza del vaso &lt;90°</a:t>
            </a:r>
            <a:r>
              <a:rPr lang="it-IT" sz="1800" dirty="0" smtClean="0"/>
              <a:t>)</a:t>
            </a:r>
          </a:p>
          <a:p>
            <a:pPr marL="0" lvl="0" indent="0" algn="just">
              <a:buNone/>
            </a:pPr>
            <a:endParaRPr lang="it-IT" sz="1800" dirty="0" smtClean="0"/>
          </a:p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</a:t>
            </a:r>
            <a:endParaRPr lang="it-IT" sz="1800" dirty="0"/>
          </a:p>
          <a:p>
            <a:pPr lvl="0" algn="just"/>
            <a:r>
              <a:rPr lang="it-IT" sz="1800" b="1" u="sng" dirty="0"/>
              <a:t>Lavaggio con soluzione fisiologica</a:t>
            </a:r>
          </a:p>
          <a:p>
            <a:pPr lvl="0" algn="just"/>
            <a:r>
              <a:rPr lang="it-IT" sz="1800" dirty="0"/>
              <a:t>Si parte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 = 60/60 e poi 80/80 senza mezzo di contrasto.</a:t>
            </a:r>
          </a:p>
          <a:p>
            <a:pPr lvl="0" algn="just"/>
            <a:r>
              <a:rPr lang="it-IT" sz="1800" b="1" u="sng" dirty="0"/>
              <a:t>Sonda consigliata: 0.9 </a:t>
            </a:r>
            <a:r>
              <a:rPr lang="it-IT" sz="1800" b="1" u="sng" dirty="0" smtClean="0"/>
              <a:t>mm</a:t>
            </a:r>
          </a:p>
          <a:p>
            <a:pPr lvl="0" algn="just"/>
            <a:r>
              <a:rPr lang="it-IT" sz="1800" b="1" u="sng" dirty="0" smtClean="0"/>
              <a:t>Rimanere sempre </a:t>
            </a:r>
            <a:r>
              <a:rPr lang="it-IT" sz="1800" b="1" u="sng" dirty="0" err="1" smtClean="0"/>
              <a:t>intraluminali</a:t>
            </a:r>
            <a:r>
              <a:rPr lang="it-IT" sz="1800" b="1" u="sng" dirty="0" smtClean="0"/>
              <a:t> con la guida</a:t>
            </a:r>
            <a:endParaRPr lang="it-IT" sz="1800" b="1" u="sng" dirty="0"/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LESIONI FIBRO-ELASTICHE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67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65619"/>
            <a:ext cx="8229600" cy="3290154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 rimanere sempre </a:t>
            </a:r>
            <a:r>
              <a:rPr lang="it-IT" sz="1800" dirty="0" err="1" smtClean="0"/>
              <a:t>intraluminali</a:t>
            </a:r>
            <a:r>
              <a:rPr lang="it-IT" sz="1800" dirty="0" smtClean="0"/>
              <a:t> con la guida</a:t>
            </a:r>
          </a:p>
          <a:p>
            <a:pPr algn="just"/>
            <a:r>
              <a:rPr lang="it-IT" sz="1800" b="1" u="sng" dirty="0" smtClean="0"/>
              <a:t>No </a:t>
            </a:r>
            <a:r>
              <a:rPr lang="it-IT" sz="1800" b="1" u="sng" dirty="0"/>
              <a:t>lavaggio fisiologica </a:t>
            </a:r>
            <a:r>
              <a:rPr lang="it-IT" sz="1800" b="1" u="sng" dirty="0" smtClean="0"/>
              <a:t> </a:t>
            </a:r>
          </a:p>
          <a:p>
            <a:pPr algn="just"/>
            <a:r>
              <a:rPr lang="it-IT" sz="1800" dirty="0"/>
              <a:t>P</a:t>
            </a:r>
            <a:r>
              <a:rPr lang="it-IT" sz="1800" dirty="0" smtClean="0"/>
              <a:t>artire </a:t>
            </a:r>
            <a:r>
              <a:rPr lang="it-IT" sz="1800" dirty="0"/>
              <a:t>con energia </a:t>
            </a:r>
            <a:r>
              <a:rPr lang="it-IT" sz="1800" dirty="0" err="1"/>
              <a:t>max</a:t>
            </a:r>
            <a:r>
              <a:rPr lang="it-IT" sz="1800" dirty="0"/>
              <a:t>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=60/60 → </a:t>
            </a:r>
            <a:r>
              <a:rPr lang="it-IT" sz="1800" dirty="0" smtClean="0"/>
              <a:t>60/60 + </a:t>
            </a:r>
            <a:r>
              <a:rPr lang="it-IT" sz="1800" dirty="0" err="1" smtClean="0"/>
              <a:t>m.d.c</a:t>
            </a:r>
            <a:r>
              <a:rPr lang="it-IT" sz="1800" dirty="0" smtClean="0"/>
              <a:t>.  </a:t>
            </a:r>
            <a:endParaRPr lang="it-IT" sz="1800" dirty="0"/>
          </a:p>
          <a:p>
            <a:pPr marL="0" lvl="0" indent="0" algn="just">
              <a:buNone/>
            </a:pPr>
            <a:r>
              <a:rPr lang="it-IT" sz="1800" b="1" dirty="0"/>
              <a:t> </a:t>
            </a:r>
            <a:r>
              <a:rPr lang="it-IT" sz="1800" b="1" dirty="0" smtClean="0"/>
              <a:t>      </a:t>
            </a:r>
            <a:r>
              <a:rPr lang="it-IT" sz="1800" b="1" u="sng" dirty="0" smtClean="0"/>
              <a:t>Con sonde da 1.4 mm, 1,7 mm e 2.0 mm (in base al calibro del vaso)</a:t>
            </a:r>
            <a:endParaRPr lang="it-IT" sz="1800" b="1" u="sng" dirty="0"/>
          </a:p>
          <a:p>
            <a:pPr algn="just"/>
            <a:r>
              <a:rPr lang="it-IT" sz="1800" dirty="0"/>
              <a:t>Partire con energia </a:t>
            </a:r>
            <a:r>
              <a:rPr lang="it-IT" sz="1800" dirty="0" err="1"/>
              <a:t>max</a:t>
            </a:r>
            <a:r>
              <a:rPr lang="it-IT" sz="1800" dirty="0"/>
              <a:t>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=60/60 → ,</a:t>
            </a:r>
            <a:r>
              <a:rPr lang="it-IT" sz="1800" dirty="0" smtClean="0"/>
              <a:t> </a:t>
            </a:r>
            <a:r>
              <a:rPr lang="it-IT" sz="1800" dirty="0"/>
              <a:t>80/</a:t>
            </a:r>
            <a:r>
              <a:rPr lang="it-IT" sz="1800" dirty="0" smtClean="0"/>
              <a:t>80 </a:t>
            </a:r>
            <a:r>
              <a:rPr lang="it-IT" sz="1800" dirty="0"/>
              <a:t>→ , 80/80 + </a:t>
            </a:r>
            <a:r>
              <a:rPr lang="it-IT" sz="1800" dirty="0" err="1"/>
              <a:t>m.d.c</a:t>
            </a:r>
            <a:r>
              <a:rPr lang="it-IT" sz="1800" dirty="0" smtClean="0"/>
              <a:t> </a:t>
            </a:r>
          </a:p>
          <a:p>
            <a:pPr marL="0" indent="0" algn="just">
              <a:buNone/>
            </a:pPr>
            <a:r>
              <a:rPr lang="it-IT" sz="1800" b="1" dirty="0"/>
              <a:t> </a:t>
            </a:r>
            <a:r>
              <a:rPr lang="it-IT" sz="1800" b="1" dirty="0" smtClean="0"/>
              <a:t>      </a:t>
            </a:r>
            <a:r>
              <a:rPr lang="it-IT" sz="1800" b="1" u="sng" dirty="0" smtClean="0"/>
              <a:t>Con sonde da 0.9 mm (in caso di </a:t>
            </a:r>
            <a:r>
              <a:rPr lang="it-IT" sz="1800" b="1" u="sng" dirty="0" err="1" smtClean="0"/>
              <a:t>restenosi</a:t>
            </a:r>
            <a:r>
              <a:rPr lang="it-IT" sz="1800" b="1" u="sng" dirty="0" smtClean="0"/>
              <a:t> molto severa calcifica con probabile </a:t>
            </a:r>
          </a:p>
          <a:p>
            <a:pPr marL="0" indent="0" algn="just">
              <a:buNone/>
            </a:pPr>
            <a:r>
              <a:rPr lang="it-IT" sz="1800" b="1" dirty="0"/>
              <a:t> </a:t>
            </a:r>
            <a:r>
              <a:rPr lang="it-IT" sz="1800" b="1" dirty="0" smtClean="0"/>
              <a:t>      </a:t>
            </a:r>
            <a:r>
              <a:rPr lang="it-IT" sz="1800" b="1" u="sng" dirty="0" smtClean="0"/>
              <a:t>deformazione  della struttura dello </a:t>
            </a:r>
            <a:r>
              <a:rPr lang="it-IT" sz="1800" b="1" u="sng" dirty="0" err="1" smtClean="0"/>
              <a:t>stent</a:t>
            </a:r>
            <a:r>
              <a:rPr lang="it-IT" sz="1800" b="1" u="sng" dirty="0" smtClean="0"/>
              <a:t>) </a:t>
            </a:r>
          </a:p>
          <a:p>
            <a:pPr algn="just"/>
            <a:r>
              <a:rPr lang="it-IT" sz="1800" b="1" dirty="0" smtClean="0"/>
              <a:t>Evitare le sonde di grosso calibro </a:t>
            </a:r>
            <a:r>
              <a:rPr lang="it-IT" sz="1800" b="1" dirty="0" err="1" smtClean="0"/>
              <a:t>finchè</a:t>
            </a:r>
            <a:r>
              <a:rPr lang="it-IT" sz="1800" b="1" dirty="0" smtClean="0"/>
              <a:t> non si è ricanalizzato (2.3 mm e 2.5 mm) </a:t>
            </a:r>
            <a:endParaRPr lang="it-IT" sz="1800" b="1" dirty="0"/>
          </a:p>
          <a:p>
            <a:pPr algn="just"/>
            <a:r>
              <a:rPr lang="it-IT" sz="1800" b="1" dirty="0" smtClean="0"/>
              <a:t>Avanzare molto lentamente</a:t>
            </a:r>
            <a:endParaRPr lang="it-IT" sz="1800" b="1" dirty="0"/>
          </a:p>
          <a:p>
            <a:pPr marL="0" lvl="0" indent="0" algn="just">
              <a:buNone/>
            </a:pPr>
            <a:r>
              <a:rPr lang="it-IT" sz="1800" dirty="0"/>
              <a:t> 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36677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RESTENOSI INTRASTENT della FEMORALE SUPERFICIALE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8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65619"/>
            <a:ext cx="8229600" cy="329015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it-IT" sz="1800" b="1" u="sng" dirty="0" smtClean="0"/>
              <a:t>SI CONSIGLIA</a:t>
            </a:r>
            <a:r>
              <a:rPr lang="it-IT" sz="1800" dirty="0" smtClean="0"/>
              <a:t>:</a:t>
            </a:r>
          </a:p>
          <a:p>
            <a:pPr algn="just"/>
            <a:r>
              <a:rPr lang="it-IT" sz="1800" b="1" u="sng" dirty="0" smtClean="0"/>
              <a:t>No </a:t>
            </a:r>
            <a:r>
              <a:rPr lang="it-IT" sz="1800" b="1" u="sng" dirty="0"/>
              <a:t>lavaggio fisiologica </a:t>
            </a:r>
            <a:r>
              <a:rPr lang="it-IT" sz="1800" b="1" u="sng" dirty="0" smtClean="0"/>
              <a:t> </a:t>
            </a:r>
          </a:p>
          <a:p>
            <a:pPr algn="just"/>
            <a:r>
              <a:rPr lang="it-IT" sz="1800" dirty="0"/>
              <a:t>P</a:t>
            </a:r>
            <a:r>
              <a:rPr lang="it-IT" sz="1800" dirty="0" smtClean="0"/>
              <a:t>artire </a:t>
            </a:r>
            <a:r>
              <a:rPr lang="it-IT" sz="1800" dirty="0"/>
              <a:t>con energia </a:t>
            </a:r>
            <a:r>
              <a:rPr lang="it-IT" sz="1800" dirty="0" err="1"/>
              <a:t>max</a:t>
            </a:r>
            <a:r>
              <a:rPr lang="it-IT" sz="1800" dirty="0"/>
              <a:t> </a:t>
            </a:r>
            <a:r>
              <a:rPr lang="it-IT" sz="1800" dirty="0" err="1"/>
              <a:t>F</a:t>
            </a:r>
            <a:r>
              <a:rPr lang="it-IT" sz="1800" dirty="0"/>
              <a:t>/</a:t>
            </a:r>
            <a:r>
              <a:rPr lang="it-IT" sz="1800" dirty="0" err="1"/>
              <a:t>R</a:t>
            </a:r>
            <a:r>
              <a:rPr lang="it-IT" sz="1800" dirty="0"/>
              <a:t>=60/60 → </a:t>
            </a:r>
            <a:r>
              <a:rPr lang="it-IT" sz="1800" dirty="0" smtClean="0"/>
              <a:t>60/60 + </a:t>
            </a:r>
            <a:r>
              <a:rPr lang="it-IT" sz="1800" dirty="0" err="1" smtClean="0"/>
              <a:t>m.d.c</a:t>
            </a:r>
            <a:r>
              <a:rPr lang="it-IT" sz="1800" dirty="0" smtClean="0"/>
              <a:t>., </a:t>
            </a:r>
            <a:r>
              <a:rPr lang="it-IT" sz="1800" dirty="0"/>
              <a:t>80/80 → , 80/80 + </a:t>
            </a:r>
            <a:r>
              <a:rPr lang="it-IT" sz="1800" dirty="0" err="1"/>
              <a:t>m.d.c</a:t>
            </a:r>
            <a:r>
              <a:rPr lang="it-IT" sz="1800" dirty="0"/>
              <a:t> </a:t>
            </a:r>
            <a:endParaRPr lang="it-IT" sz="1800" dirty="0" smtClean="0"/>
          </a:p>
          <a:p>
            <a:pPr algn="just"/>
            <a:r>
              <a:rPr lang="it-IT" sz="1800" dirty="0" smtClean="0"/>
              <a:t>Per ogni treno fare test con pallone prima di passare al treno con energia superiore</a:t>
            </a:r>
          </a:p>
          <a:p>
            <a:pPr algn="just"/>
            <a:r>
              <a:rPr lang="it-IT" sz="1800" dirty="0" smtClean="0"/>
              <a:t>È fondamentale rimanere </a:t>
            </a:r>
            <a:r>
              <a:rPr lang="it-IT" sz="1800" dirty="0" err="1" smtClean="0"/>
              <a:t>intraluminali</a:t>
            </a:r>
            <a:r>
              <a:rPr lang="it-IT" sz="1800" dirty="0" smtClean="0"/>
              <a:t> con la guida</a:t>
            </a:r>
            <a:endParaRPr lang="it-IT" sz="1800" dirty="0"/>
          </a:p>
          <a:p>
            <a:pPr marL="0" lvl="0" indent="0" algn="just">
              <a:buNone/>
            </a:pPr>
            <a:r>
              <a:rPr lang="it-IT" sz="1800" b="1" dirty="0"/>
              <a:t> </a:t>
            </a:r>
            <a:r>
              <a:rPr lang="it-IT" sz="1800" b="1" dirty="0" smtClean="0"/>
              <a:t>      </a:t>
            </a:r>
            <a:r>
              <a:rPr lang="it-IT" sz="1800" b="1" u="sng" dirty="0"/>
              <a:t>S</a:t>
            </a:r>
            <a:r>
              <a:rPr lang="it-IT" sz="1800" b="1" u="sng" dirty="0" smtClean="0"/>
              <a:t>onde da 0.9 mm</a:t>
            </a:r>
            <a:endParaRPr lang="it-IT" sz="1800" b="1" u="sng" dirty="0"/>
          </a:p>
          <a:p>
            <a:pPr algn="just"/>
            <a:r>
              <a:rPr lang="it-IT" sz="1800" b="1" dirty="0" smtClean="0"/>
              <a:t>Avanzare molto lentamente</a:t>
            </a:r>
            <a:endParaRPr lang="it-IT" sz="1800" b="1" dirty="0"/>
          </a:p>
          <a:p>
            <a:pPr marL="0" lvl="0" indent="0" algn="just">
              <a:buNone/>
            </a:pPr>
            <a:r>
              <a:rPr lang="it-IT" sz="1800" dirty="0"/>
              <a:t> </a:t>
            </a:r>
          </a:p>
          <a:p>
            <a:pPr lvl="0" algn="just"/>
            <a:endParaRPr lang="it-IT" sz="1800" dirty="0"/>
          </a:p>
        </p:txBody>
      </p:sp>
      <p:sp>
        <p:nvSpPr>
          <p:cNvPr id="6" name="Rettangolo 5"/>
          <p:cNvSpPr/>
          <p:nvPr/>
        </p:nvSpPr>
        <p:spPr>
          <a:xfrm>
            <a:off x="-1" y="115480"/>
            <a:ext cx="188142" cy="48730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cardiovascular laser socie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452" y="4203369"/>
            <a:ext cx="4482548" cy="940131"/>
          </a:xfrm>
          <a:prstGeom prst="rect">
            <a:avLst/>
          </a:prstGeom>
          <a:noFill/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36677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it-IT" sz="3200" b="1" dirty="0" smtClean="0">
                <a:solidFill>
                  <a:schemeClr val="bg1"/>
                </a:solidFill>
              </a:rPr>
              <a:t>Per il Trattamento di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chemeClr val="bg1"/>
                </a:solidFill>
              </a:rPr>
              <a:t>STENOSI  CALCIFICHE SOTTO il GINOCCHIO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42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17300</TotalTime>
  <Words>912</Words>
  <Application>Microsoft Macintosh PowerPoint</Application>
  <PresentationFormat>Presentazione su schermo (16:9)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Raccomandazioni per l’Utilizzo del Laser nel Distretto Periferico </vt:lpstr>
      <vt:lpstr>MECCANISMI DI AZIONE</vt:lpstr>
      <vt:lpstr>Per Aumentare la Capacità  di Dissoluzione della Placca  </vt:lpstr>
      <vt:lpstr>Per Aumentare la capacità  di dissoluzione della placca  </vt:lpstr>
      <vt:lpstr>Per Aumentare la Capacità  di Penetrazione</vt:lpstr>
      <vt:lpstr>Per il Trattamento di LESIONI CALCIFICHE</vt:lpstr>
      <vt:lpstr>Per il Trattamento di LESIONI FIBRO-ELASTICHE</vt:lpstr>
      <vt:lpstr>Per il Trattamento di RESTENOSI INTRASTENT della FEMORALE SUPERFICIALE</vt:lpstr>
      <vt:lpstr>Per il Trattamento di STENOSI  CALCIFICHE SOTTO il GINOCCHIO</vt:lpstr>
      <vt:lpstr>Per il Trattamento di OCCLUSIONI TOTALI (Tecnica STEP BY STEP)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CONSIGLIO DIRETTIVO</dc:title>
  <dc:creator>pietro armigliato</dc:creator>
  <cp:lastModifiedBy>pietro armigliato</cp:lastModifiedBy>
  <cp:revision>83</cp:revision>
  <dcterms:created xsi:type="dcterms:W3CDTF">2018-05-09T07:27:56Z</dcterms:created>
  <dcterms:modified xsi:type="dcterms:W3CDTF">2019-11-06T08:22:33Z</dcterms:modified>
</cp:coreProperties>
</file>